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69" r:id="rId3"/>
    <p:sldId id="257" r:id="rId4"/>
    <p:sldId id="317" r:id="rId5"/>
    <p:sldId id="360" r:id="rId6"/>
    <p:sldId id="361" r:id="rId7"/>
    <p:sldId id="362" r:id="rId8"/>
    <p:sldId id="354" r:id="rId9"/>
    <p:sldId id="355" r:id="rId10"/>
    <p:sldId id="303" r:id="rId11"/>
    <p:sldId id="352" r:id="rId12"/>
    <p:sldId id="356" r:id="rId13"/>
    <p:sldId id="357" r:id="rId14"/>
    <p:sldId id="368" r:id="rId15"/>
    <p:sldId id="365" r:id="rId16"/>
    <p:sldId id="358" r:id="rId17"/>
    <p:sldId id="366" r:id="rId18"/>
    <p:sldId id="327" r:id="rId19"/>
    <p:sldId id="363" r:id="rId20"/>
    <p:sldId id="305" r:id="rId21"/>
    <p:sldId id="349" r:id="rId22"/>
    <p:sldId id="329" r:id="rId23"/>
    <p:sldId id="367" r:id="rId24"/>
    <p:sldId id="320" r:id="rId25"/>
    <p:sldId id="321" r:id="rId26"/>
    <p:sldId id="322" r:id="rId27"/>
    <p:sldId id="345" r:id="rId28"/>
    <p:sldId id="308" r:id="rId29"/>
    <p:sldId id="324" r:id="rId30"/>
    <p:sldId id="30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Times" panose="02020603050405020304" pitchFamily="18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 &amp; bg" id="{639835E0-398E-474D-980A-19C6330D4899}">
          <p14:sldIdLst>
            <p14:sldId id="256"/>
            <p14:sldId id="369"/>
            <p14:sldId id="257"/>
          </p14:sldIdLst>
        </p14:section>
        <p14:section name="motivation(완료)" id="{94A5600A-24EC-4C70-9F4A-DA72B7492733}">
          <p14:sldIdLst>
            <p14:sldId id="317"/>
            <p14:sldId id="360"/>
            <p14:sldId id="361"/>
            <p14:sldId id="362"/>
            <p14:sldId id="354"/>
            <p14:sldId id="355"/>
          </p14:sldIdLst>
        </p14:section>
        <p14:section name="CamTuner" id="{A321BF34-CB11-4819-8660-B1688872F91B}">
          <p14:sldIdLst>
            <p14:sldId id="303"/>
            <p14:sldId id="352"/>
            <p14:sldId id="356"/>
            <p14:sldId id="357"/>
            <p14:sldId id="368"/>
            <p14:sldId id="365"/>
            <p14:sldId id="358"/>
            <p14:sldId id="366"/>
            <p14:sldId id="327"/>
            <p14:sldId id="363"/>
          </p14:sldIdLst>
        </p14:section>
        <p14:section name="evaluation" id="{3A82123F-86BB-411D-968D-886F1BF490C1}">
          <p14:sldIdLst>
            <p14:sldId id="305"/>
            <p14:sldId id="349"/>
            <p14:sldId id="329"/>
            <p14:sldId id="367"/>
            <p14:sldId id="320"/>
            <p14:sldId id="321"/>
            <p14:sldId id="322"/>
            <p14:sldId id="345"/>
          </p14:sldIdLst>
        </p14:section>
        <p14:section name="conclusion" id="{7C606736-7846-4B2A-ADFB-A5AF69B29784}">
          <p14:sldIdLst>
            <p14:sldId id="308"/>
            <p14:sldId id="324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i6dhlh0lND/9RI5NBJsH5lUwtK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0B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362752-93D9-4560-9261-59E2EAC89555}">
  <a:tblStyle styleId="{13362752-93D9-4560-9261-59E2EAC8955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5707" autoAdjust="0"/>
  </p:normalViewPr>
  <p:slideViewPr>
    <p:cSldViewPr snapToGrid="0">
      <p:cViewPr varScale="1">
        <p:scale>
          <a:sx n="76" d="100"/>
          <a:sy n="76" d="100"/>
        </p:scale>
        <p:origin x="46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81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76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900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46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571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07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079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167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HeartQuake</a:t>
            </a:r>
            <a:r>
              <a:rPr lang="ko-KR" altLang="en-US" dirty="0"/>
              <a:t>는 침대 매트리스의 </a:t>
            </a:r>
            <a:r>
              <a:rPr lang="en-US" altLang="ko-KR" dirty="0"/>
              <a:t>Top </a:t>
            </a:r>
            <a:r>
              <a:rPr lang="en-US" altLang="ko-KR" dirty="0" err="1"/>
              <a:t>Pannel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Geophone</a:t>
            </a:r>
            <a:r>
              <a:rPr lang="ko-KR" altLang="en-US" dirty="0"/>
              <a:t>을 부착해서 진동을 감지한다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연구에 쓰인 </a:t>
            </a:r>
            <a:r>
              <a:rPr lang="en-US" altLang="ko-KR" dirty="0"/>
              <a:t>Geophone</a:t>
            </a:r>
            <a:r>
              <a:rPr lang="ko-KR" altLang="en-US" dirty="0"/>
              <a:t>의 기종은 </a:t>
            </a:r>
            <a:r>
              <a:rPr lang="en-US" altLang="ko-KR" dirty="0"/>
              <a:t>SM-24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이후에 있을 모든 실험에서 동일하게 쓰인 다는 점을 기억해두자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34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17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73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812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22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54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780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 </a:t>
            </a:r>
            <a:r>
              <a:rPr lang="ko-KR" altLang="en-US" dirty="0"/>
              <a:t>누적 아님 </a:t>
            </a:r>
            <a:r>
              <a:rPr lang="en-US" altLang="ko-KR" dirty="0"/>
              <a:t>/ 100</a:t>
            </a:r>
            <a:r>
              <a:rPr lang="ko-KR" altLang="en-US" dirty="0"/>
              <a:t>은 </a:t>
            </a:r>
            <a:r>
              <a:rPr lang="en-US" altLang="ko-KR" dirty="0"/>
              <a:t>normalized </a:t>
            </a:r>
            <a:r>
              <a:rPr lang="ko-KR" altLang="en-US" dirty="0"/>
              <a:t>해서 </a:t>
            </a:r>
            <a:r>
              <a:rPr lang="ko-KR" altLang="en-US" dirty="0" err="1"/>
              <a:t>그런거임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</a:t>
            </a:r>
            <a:r>
              <a:rPr lang="ko-KR" altLang="en-US" dirty="0"/>
              <a:t>는 </a:t>
            </a:r>
            <a:r>
              <a:rPr lang="en-US" altLang="ko-KR" dirty="0"/>
              <a:t>YOLOV5 – object detector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964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분 고른 이유</a:t>
            </a:r>
            <a:r>
              <a:rPr lang="en-US" altLang="ko-KR" dirty="0"/>
              <a:t>: manually inspect and validate </a:t>
            </a:r>
            <a:r>
              <a:rPr lang="ko-KR" altLang="en-US" dirty="0"/>
              <a:t>하기 위해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471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14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73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317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ko-KR" altLang="en-US" dirty="0"/>
              <a:t>비디오의 품질을 결정하는 다른 </a:t>
            </a:r>
            <a:r>
              <a:rPr lang="en-US" altLang="ko-KR" dirty="0"/>
              <a:t>NAUTO </a:t>
            </a:r>
            <a:r>
              <a:rPr lang="ko-KR" altLang="en-US" dirty="0"/>
              <a:t>파라미터들도 있다 </a:t>
            </a:r>
            <a:r>
              <a:rPr lang="en-US" altLang="ko-KR" dirty="0"/>
              <a:t>(</a:t>
            </a:r>
            <a:r>
              <a:rPr lang="ko-KR" altLang="en-US" dirty="0"/>
              <a:t>노출 시간</a:t>
            </a:r>
            <a:r>
              <a:rPr lang="en-US" altLang="ko-KR" dirty="0"/>
              <a:t>, </a:t>
            </a:r>
            <a:r>
              <a:rPr lang="ko-KR" altLang="en-US" dirty="0"/>
              <a:t>안개 제거 등</a:t>
            </a:r>
            <a:r>
              <a:rPr lang="en-US" altLang="ko-KR" dirty="0"/>
              <a:t>) -&gt; Future study</a:t>
            </a:r>
            <a:r>
              <a:rPr lang="ko-KR" altLang="en-US" dirty="0"/>
              <a:t>로 진행할 예정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AU</a:t>
            </a:r>
            <a:r>
              <a:rPr lang="ko-KR" altLang="en-US" dirty="0"/>
              <a:t>가 </a:t>
            </a:r>
            <a:r>
              <a:rPr lang="en-US" altLang="ko-KR" dirty="0"/>
              <a:t>multiple</a:t>
            </a:r>
            <a:r>
              <a:rPr lang="ko-KR" altLang="en-US" dirty="0"/>
              <a:t>인 상황에서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AU</a:t>
            </a:r>
            <a:r>
              <a:rPr lang="ko-KR" altLang="en-US" dirty="0"/>
              <a:t>의 </a:t>
            </a:r>
            <a:r>
              <a:rPr lang="en-US" altLang="ko-KR" dirty="0"/>
              <a:t>accuracy</a:t>
            </a:r>
            <a:r>
              <a:rPr lang="ko-KR" altLang="en-US" dirty="0"/>
              <a:t>를 높이는 방향으로 동시에 </a:t>
            </a:r>
            <a:r>
              <a:rPr lang="en-US" altLang="ko-KR" dirty="0" err="1"/>
              <a:t>paramete</a:t>
            </a:r>
            <a:r>
              <a:rPr lang="ko-KR" altLang="en-US" dirty="0"/>
              <a:t>를 튜닝하는 것도 연구할 예정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CamTuner</a:t>
            </a:r>
            <a:r>
              <a:rPr lang="en-US" dirty="0"/>
              <a:t>: </a:t>
            </a:r>
            <a:r>
              <a:rPr lang="ko-KR" altLang="en-US" dirty="0"/>
              <a:t>환경의 변화에 대응하여</a:t>
            </a:r>
            <a:r>
              <a:rPr lang="en-US" altLang="ko-KR" dirty="0"/>
              <a:t>, AU</a:t>
            </a:r>
            <a:r>
              <a:rPr lang="ko-KR" altLang="en-US" dirty="0"/>
              <a:t>의 </a:t>
            </a:r>
            <a:r>
              <a:rPr lang="en-US" altLang="ko-KR" dirty="0" err="1"/>
              <a:t>accurac</a:t>
            </a:r>
            <a:r>
              <a:rPr lang="ko-KR" altLang="en-US" dirty="0"/>
              <a:t>를 높이도록 </a:t>
            </a:r>
            <a:r>
              <a:rPr lang="en-US" altLang="ko-KR" dirty="0"/>
              <a:t>camera param</a:t>
            </a:r>
            <a:r>
              <a:rPr lang="ko-KR" altLang="en-US" dirty="0"/>
              <a:t>을 튜닝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Default </a:t>
            </a:r>
            <a:r>
              <a:rPr lang="ko-KR" altLang="en-US" dirty="0"/>
              <a:t>세팅과 비교하여 </a:t>
            </a:r>
            <a:r>
              <a:rPr lang="en-US" altLang="ko-KR" dirty="0"/>
              <a:t>– </a:t>
            </a:r>
            <a:r>
              <a:rPr lang="ko-KR" altLang="en-US" dirty="0"/>
              <a:t>더 많은 객체를 탐지할 수 있었다 </a:t>
            </a:r>
            <a:r>
              <a:rPr lang="en-US" altLang="ko-KR" dirty="0"/>
              <a:t>/ </a:t>
            </a:r>
            <a:r>
              <a:rPr lang="ko-KR" altLang="en-US" dirty="0"/>
              <a:t>저녁시간에 특히 효과적이었다</a:t>
            </a:r>
            <a:endParaRPr lang="en-US"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05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73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ECG: </a:t>
            </a:r>
            <a:r>
              <a:rPr lang="ko-KR" altLang="en-US" dirty="0"/>
              <a:t>우리 말로 하면 심전도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심장 활동에서 발생하는 전기 신호를 측정한 것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PQRST</a:t>
            </a:r>
            <a:r>
              <a:rPr lang="ko-KR" altLang="en-US" dirty="0"/>
              <a:t>의 다섯 가지 </a:t>
            </a:r>
            <a:r>
              <a:rPr lang="en-US" altLang="ko-KR" dirty="0"/>
              <a:t>peak (</a:t>
            </a:r>
            <a:r>
              <a:rPr lang="ko-KR" altLang="en-US" dirty="0"/>
              <a:t>핀포인트</a:t>
            </a:r>
            <a:r>
              <a:rPr lang="en-US" altLang="ko-KR" dirty="0"/>
              <a:t>) </a:t>
            </a:r>
            <a:r>
              <a:rPr lang="ko-KR" altLang="en-US" dirty="0"/>
              <a:t>가 있고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peak</a:t>
            </a:r>
            <a:r>
              <a:rPr lang="ko-KR" altLang="en-US" dirty="0"/>
              <a:t>의 거리 등을 이용해 심장의 정상</a:t>
            </a:r>
            <a:r>
              <a:rPr lang="en-US" altLang="ko-KR" dirty="0"/>
              <a:t>/</a:t>
            </a:r>
            <a:r>
              <a:rPr lang="ko-KR" altLang="en-US" dirty="0"/>
              <a:t>비정상을 판별할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evaluation </a:t>
            </a:r>
            <a:r>
              <a:rPr lang="ko-KR" altLang="en-US" dirty="0"/>
              <a:t>파트에서도 각각의 </a:t>
            </a:r>
            <a:r>
              <a:rPr lang="en-US" altLang="ko-KR" dirty="0"/>
              <a:t>peak</a:t>
            </a:r>
            <a:r>
              <a:rPr lang="ko-KR" altLang="en-US" dirty="0"/>
              <a:t>를 잘 </a:t>
            </a:r>
            <a:r>
              <a:rPr lang="en-US" altLang="ko-KR" dirty="0"/>
              <a:t>estimate </a:t>
            </a:r>
            <a:r>
              <a:rPr lang="ko-KR" altLang="en-US" dirty="0"/>
              <a:t>했는지를 중심으로 평가가 이루어질 것임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1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Map: mean average precision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70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81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 </a:t>
            </a:r>
            <a:r>
              <a:rPr lang="ko-KR" altLang="en-US" dirty="0"/>
              <a:t>누적 </a:t>
            </a:r>
            <a:r>
              <a:rPr lang="en-US" altLang="ko-KR" dirty="0"/>
              <a:t>true positive detection -&gt; </a:t>
            </a:r>
            <a:r>
              <a:rPr lang="ko-KR" altLang="en-US" dirty="0"/>
              <a:t>차이가 많이 난다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58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ECG: </a:t>
            </a:r>
            <a:r>
              <a:rPr lang="ko-KR" altLang="en-US" dirty="0"/>
              <a:t>우리 말로 하면 심전도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심장 활동에서 발생하는 전기 신호를 측정한 것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PQRST</a:t>
            </a:r>
            <a:r>
              <a:rPr lang="ko-KR" altLang="en-US" dirty="0"/>
              <a:t>의 다섯 가지 </a:t>
            </a:r>
            <a:r>
              <a:rPr lang="en-US" altLang="ko-KR" dirty="0"/>
              <a:t>peak (</a:t>
            </a:r>
            <a:r>
              <a:rPr lang="ko-KR" altLang="en-US" dirty="0"/>
              <a:t>핀포인트</a:t>
            </a:r>
            <a:r>
              <a:rPr lang="en-US" altLang="ko-KR" dirty="0"/>
              <a:t>) </a:t>
            </a:r>
            <a:r>
              <a:rPr lang="ko-KR" altLang="en-US" dirty="0"/>
              <a:t>가 있고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peak</a:t>
            </a:r>
            <a:r>
              <a:rPr lang="ko-KR" altLang="en-US" dirty="0"/>
              <a:t>의 거리 등을 이용해 심장의 정상</a:t>
            </a:r>
            <a:r>
              <a:rPr lang="en-US" altLang="ko-KR" dirty="0"/>
              <a:t>/</a:t>
            </a:r>
            <a:r>
              <a:rPr lang="ko-KR" altLang="en-US" dirty="0"/>
              <a:t>비정상을 판별할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evaluation </a:t>
            </a:r>
            <a:r>
              <a:rPr lang="ko-KR" altLang="en-US" dirty="0"/>
              <a:t>파트에서도 각각의 </a:t>
            </a:r>
            <a:r>
              <a:rPr lang="en-US" altLang="ko-KR" dirty="0"/>
              <a:t>peak</a:t>
            </a:r>
            <a:r>
              <a:rPr lang="ko-KR" altLang="en-US" dirty="0"/>
              <a:t>를 잘 </a:t>
            </a:r>
            <a:r>
              <a:rPr lang="en-US" altLang="ko-KR" dirty="0"/>
              <a:t>estimate </a:t>
            </a:r>
            <a:r>
              <a:rPr lang="ko-KR" altLang="en-US" dirty="0"/>
              <a:t>했는지를 중심으로 평가가 이루어질 것임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683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ECG: </a:t>
            </a:r>
            <a:r>
              <a:rPr lang="ko-KR" altLang="en-US" dirty="0"/>
              <a:t>우리 말로 하면 심전도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심장 활동에서 발생하는 전기 신호를 측정한 것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PQRST</a:t>
            </a:r>
            <a:r>
              <a:rPr lang="ko-KR" altLang="en-US" dirty="0"/>
              <a:t>의 다섯 가지 </a:t>
            </a:r>
            <a:r>
              <a:rPr lang="en-US" altLang="ko-KR" dirty="0"/>
              <a:t>peak (</a:t>
            </a:r>
            <a:r>
              <a:rPr lang="ko-KR" altLang="en-US" dirty="0"/>
              <a:t>핀포인트</a:t>
            </a:r>
            <a:r>
              <a:rPr lang="en-US" altLang="ko-KR" dirty="0"/>
              <a:t>) </a:t>
            </a:r>
            <a:r>
              <a:rPr lang="ko-KR" altLang="en-US" dirty="0"/>
              <a:t>가 있고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peak</a:t>
            </a:r>
            <a:r>
              <a:rPr lang="ko-KR" altLang="en-US" dirty="0"/>
              <a:t>의 거리 등을 이용해 심장의 정상</a:t>
            </a:r>
            <a:r>
              <a:rPr lang="en-US" altLang="ko-KR" dirty="0"/>
              <a:t>/</a:t>
            </a:r>
            <a:r>
              <a:rPr lang="ko-KR" altLang="en-US" dirty="0"/>
              <a:t>비정상을 판별할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evaluation </a:t>
            </a:r>
            <a:r>
              <a:rPr lang="ko-KR" altLang="en-US" dirty="0"/>
              <a:t>파트에서도 각각의 </a:t>
            </a:r>
            <a:r>
              <a:rPr lang="en-US" altLang="ko-KR" dirty="0"/>
              <a:t>peak</a:t>
            </a:r>
            <a:r>
              <a:rPr lang="ko-KR" altLang="en-US" dirty="0"/>
              <a:t>를 잘 </a:t>
            </a:r>
            <a:r>
              <a:rPr lang="en-US" altLang="ko-KR" dirty="0"/>
              <a:t>estimate </a:t>
            </a:r>
            <a:r>
              <a:rPr lang="ko-KR" altLang="en-US" dirty="0"/>
              <a:t>했는지를 중심으로 평가가 이루어질 것임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22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614675" y="111822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52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1pPr>
            <a:lvl2pPr marL="914400" lvl="1" indent="-3886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/>
          <p:nvPr/>
        </p:nvSpPr>
        <p:spPr>
          <a:xfrm rot="10800000" flipH="1">
            <a:off x="0" y="832500"/>
            <a:ext cx="12192000" cy="60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5"/>
          <p:cNvSpPr/>
          <p:nvPr/>
        </p:nvSpPr>
        <p:spPr>
          <a:xfrm>
            <a:off x="0" y="724000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5"/>
          <p:cNvSpPr txBox="1">
            <a:spLocks noGrp="1"/>
          </p:cNvSpPr>
          <p:nvPr>
            <p:ph type="title"/>
          </p:nvPr>
        </p:nvSpPr>
        <p:spPr>
          <a:xfrm>
            <a:off x="102067" y="108833"/>
            <a:ext cx="11994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2" name="Google Shape;72;p55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sz="1200" b="1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sz="1200" b="0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55"/>
          <p:cNvSpPr txBox="1">
            <a:spLocks noGrp="1"/>
          </p:cNvSpPr>
          <p:nvPr>
            <p:ph type="body" idx="1"/>
          </p:nvPr>
        </p:nvSpPr>
        <p:spPr>
          <a:xfrm>
            <a:off x="179433" y="868800"/>
            <a:ext cx="118173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sz="1300" b="0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55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300" b="1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" name="Google Shape;7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9" name="Google Shape;79;p56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sz="1200" b="1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sz="1200" b="0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56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sz="1300" b="0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56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300" b="1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" name="Google Shape;8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45"/>
          <p:cNvGrpSpPr/>
          <p:nvPr/>
        </p:nvGrpSpPr>
        <p:grpSpPr>
          <a:xfrm>
            <a:off x="7079523" y="6420134"/>
            <a:ext cx="4433391" cy="369346"/>
            <a:chOff x="1680499" y="1494549"/>
            <a:chExt cx="10064453" cy="838471"/>
          </a:xfrm>
        </p:grpSpPr>
        <p:pic>
          <p:nvPicPr>
            <p:cNvPr id="17" name="Google Shape;17;p45" descr="A close up of a sig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 r="62143"/>
            <a:stretch/>
          </p:blipFill>
          <p:spPr>
            <a:xfrm>
              <a:off x="1680499" y="1641592"/>
              <a:ext cx="488571" cy="571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45"/>
            <p:cNvSpPr txBox="1"/>
            <p:nvPr/>
          </p:nvSpPr>
          <p:spPr>
            <a:xfrm>
              <a:off x="2300461" y="1494549"/>
              <a:ext cx="9444491" cy="838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SNU Graduate School of Data Science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45"/>
          <p:cNvSpPr txBox="1"/>
          <p:nvPr/>
        </p:nvSpPr>
        <p:spPr>
          <a:xfrm>
            <a:off x="57324" y="6412746"/>
            <a:ext cx="31999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Foundation of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 txBox="1"/>
          <p:nvPr/>
        </p:nvSpPr>
        <p:spPr>
          <a:xfrm>
            <a:off x="11460475" y="6412750"/>
            <a:ext cx="63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fld id="{00000000-1234-1234-1234-123412341234}" type="slidenum"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070612700-4k-abstract-loop-color-geomet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2828055" y="5887014"/>
            <a:ext cx="6753909" cy="523220"/>
            <a:chOff x="1448573" y="1286955"/>
            <a:chExt cx="15333051" cy="1187836"/>
          </a:xfrm>
        </p:grpSpPr>
        <p:pic>
          <p:nvPicPr>
            <p:cNvPr id="92" name="Google Shape;92;p1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r="62143"/>
            <a:stretch/>
          </p:blipFill>
          <p:spPr>
            <a:xfrm>
              <a:off x="1448573" y="1508707"/>
              <a:ext cx="720497" cy="842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2300461" y="1286955"/>
              <a:ext cx="14481164" cy="1187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SNU Graduate School of Data Science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1303200" y="1477026"/>
            <a:ext cx="95856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</a:rPr>
              <a:t>Enhancing Video Analytics Accuracy via Real-time</a:t>
            </a:r>
            <a:br>
              <a:rPr lang="en-US" sz="2800" b="1" dirty="0">
                <a:solidFill>
                  <a:schemeClr val="dk1"/>
                </a:solidFill>
              </a:rPr>
            </a:br>
            <a:r>
              <a:rPr lang="en-US" sz="2800" b="1" dirty="0">
                <a:solidFill>
                  <a:schemeClr val="dk1"/>
                </a:solidFill>
              </a:rPr>
              <a:t>Automated Camera Parameter Tuning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lang="en-US"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altLang="ko-KR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2017.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369050" y="3263569"/>
            <a:ext cx="3453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2023-03-10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Reviewed by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Seong-gu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Shin</a:t>
            </a: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Task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4838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Camera Parameters </a:t>
            </a:r>
            <a:r>
              <a:rPr lang="en-US" sz="3200" dirty="0" err="1"/>
              <a:t>Optimzier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4556099"/>
            <a:ext cx="11191200" cy="15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2000" dirty="0"/>
              <a:t>Automatically / Dynamically tunes camera parameters</a:t>
            </a:r>
          </a:p>
          <a:p>
            <a:pPr marL="457200" lvl="0" indent="-41529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2000" dirty="0"/>
              <a:t>Consists of: RL engine / AU-specific analytics quality estimator / Virtual Camera(VC)</a:t>
            </a:r>
            <a:endParaRPr 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C094B55-8436-03EB-6453-45DCB93B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06" y="1278643"/>
            <a:ext cx="5614988" cy="3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1) RL Engine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24489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dirty="0"/>
              <a:t>Automatically chooses the best settings for a particular scene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dirty="0"/>
              <a:t>SARSA: converges faster + better accuracy than Q-learning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400" dirty="0"/>
              <a:t>Does not require label // require definition of </a:t>
            </a:r>
            <a:r>
              <a:rPr lang="en-US" altLang="ko-KR" sz="1400" i="1" dirty="0"/>
              <a:t>state, action, reward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i="1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i="1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i="1" dirty="0"/>
              <a:t>State(</a:t>
            </a:r>
            <a:r>
              <a:rPr lang="en-US" altLang="ko-KR" sz="1800" i="1" dirty="0" err="1"/>
              <a:t>s</a:t>
            </a:r>
            <a:r>
              <a:rPr lang="en-US" altLang="ko-KR" sz="1400" i="1" dirty="0" err="1"/>
              <a:t>t</a:t>
            </a:r>
            <a:r>
              <a:rPr lang="en-US" altLang="ko-KR" sz="1800" i="1" dirty="0"/>
              <a:t>): </a:t>
            </a:r>
            <a:r>
              <a:rPr lang="en-US" altLang="ko-KR" sz="1800" dirty="0"/>
              <a:t>&lt; </a:t>
            </a:r>
            <a:r>
              <a:rPr lang="en-US" altLang="ko-KR" sz="1800" i="1" dirty="0"/>
              <a:t>Pt, Mt </a:t>
            </a:r>
            <a:r>
              <a:rPr lang="en-US" altLang="ko-KR" sz="1800" dirty="0"/>
              <a:t>&gt; 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400" dirty="0"/>
              <a:t>Pt: current brightness / contrast / sharpness / color-saturation parameters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400" dirty="0"/>
              <a:t>Mt: current brightness / contrast / sharpness / color-saturation values</a:t>
            </a:r>
            <a:endParaRPr lang="en-US" sz="1800" i="1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i="1" dirty="0"/>
              <a:t>Action(a</a:t>
            </a:r>
            <a:r>
              <a:rPr lang="en-US" altLang="ko-KR" sz="1400" i="1" dirty="0"/>
              <a:t>t</a:t>
            </a:r>
            <a:r>
              <a:rPr lang="en-US" altLang="ko-KR" sz="1800" i="1" dirty="0"/>
              <a:t>): </a:t>
            </a:r>
            <a:r>
              <a:rPr lang="en-US" altLang="ko-KR" sz="1800" dirty="0"/>
              <a:t>in(de)crease one of the parameter values / or / not change</a:t>
            </a:r>
            <a:endParaRPr lang="en-US" sz="1800" i="1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i="1" dirty="0"/>
              <a:t>Reward(r): </a:t>
            </a:r>
            <a:r>
              <a:rPr lang="en-US" altLang="ko-KR" sz="1800" dirty="0"/>
              <a:t>current reward. From AU-specific analytics quality estimator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l-GR" sz="1600" i="1" dirty="0"/>
              <a:t>α</a:t>
            </a:r>
            <a:r>
              <a:rPr lang="en-US" altLang="ko-KR" sz="1600" i="1" dirty="0"/>
              <a:t>, </a:t>
            </a:r>
            <a:r>
              <a:rPr lang="el-GR" sz="1600" i="1" dirty="0"/>
              <a:t>γ</a:t>
            </a:r>
            <a:r>
              <a:rPr lang="en-US" altLang="ko-KR" sz="1600" i="1" dirty="0"/>
              <a:t>: </a:t>
            </a:r>
            <a:r>
              <a:rPr lang="en-US" altLang="ko-KR" sz="1600" dirty="0"/>
              <a:t>constant / control the importance of immediate &amp; future rewards </a:t>
            </a:r>
            <a:endParaRPr 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326029-B506-E8F7-3D55-B19ED2EE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9" y="2983971"/>
            <a:ext cx="4945591" cy="290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EE1625-6F0F-AB9A-E618-9DDBBE78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39" y="1404427"/>
            <a:ext cx="3152703" cy="17112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8EAE1E7-87D4-3CB9-8E1C-67364F237E98}"/>
              </a:ext>
            </a:extLst>
          </p:cNvPr>
          <p:cNvSpPr/>
          <p:nvPr/>
        </p:nvSpPr>
        <p:spPr>
          <a:xfrm>
            <a:off x="9982200" y="2480733"/>
            <a:ext cx="997142" cy="567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F557E4-C3FF-D57A-184C-EF967CB8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246" y="2139301"/>
            <a:ext cx="6866467" cy="2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2) AU-specific Analytics Quality Estimator </a:t>
            </a:r>
            <a:r>
              <a:rPr lang="en-US" altLang="ko-KR" sz="3200" dirty="0"/>
              <a:t>(1)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325100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No ground truth for RL -&gt; need a guidance of reward/penalty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6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Challenges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AU quality estimation: needs to be done quickly = small model size</a:t>
            </a:r>
            <a:endParaRPr lang="en-US" sz="1600" dirty="0"/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Small model size = using shallow NN</a:t>
            </a:r>
            <a:endParaRPr lang="en-US" sz="1600" dirty="0"/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Different types of AUs: estimator needs to be AU-specific</a:t>
            </a:r>
            <a:endParaRPr lang="en-US" sz="1600" dirty="0"/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endParaRPr lang="en-US" sz="16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Insights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Using coarse-grained accuracy(increments of 1%)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Use first few layers to capture low-level features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altLang="ko-KR" sz="1600" dirty="0"/>
              <a:t>Train last few layers to be AU-specific</a:t>
            </a:r>
            <a:endParaRPr lang="en-US" sz="16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CDBF3C-C171-8384-AC47-F11E3919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82" y="1478413"/>
            <a:ext cx="4221692" cy="19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5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2) AU-specific Analytics Quality Estimator </a:t>
            </a:r>
            <a:r>
              <a:rPr lang="en-US" altLang="ko-KR" sz="3200" dirty="0"/>
              <a:t>(2)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325100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1600" b="1" dirty="0"/>
              <a:t>Feature Extractor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Different AUs &amp; environmental conditions: diverse filter size is needed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Inception-v3 module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altLang="ko-KR" sz="16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1600" b="1" dirty="0"/>
              <a:t>Quality Classifier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Take the features extracted by Feature Extractor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600" dirty="0"/>
              <a:t>Estimates accuracy of AU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16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1600" b="1" dirty="0"/>
              <a:t>Specific Quality Estimator scenarios</a:t>
            </a:r>
            <a:endParaRPr lang="en-US" sz="1600" b="1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1600" dirty="0"/>
              <a:t>    (1) Face recognition AU: 2 FC layers / 101 output classes / match score / Neoface-v3</a:t>
            </a:r>
            <a:endParaRPr lang="en-US" sz="16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1600" dirty="0"/>
              <a:t>    (2) Face &amp; Object detection AU: 2 FC layers / 201 output classes /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 + IOU / </a:t>
            </a:r>
            <a:r>
              <a:rPr lang="en-US" altLang="ko-KR" sz="1600" dirty="0" err="1"/>
              <a:t>EfficientDET</a:t>
            </a:r>
            <a:endParaRPr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CDBF3C-C171-8384-AC47-F11E3919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82" y="1478413"/>
            <a:ext cx="4221692" cy="19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3) Virtual Camera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259358"/>
            <a:ext cx="11191200" cy="3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dirty="0"/>
              <a:t>RL training Accelerator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dirty="0"/>
              <a:t>Input: input frame from camera(</a:t>
            </a:r>
            <a:r>
              <a:rPr lang="en-US" altLang="ko-KR" sz="1800" i="1" dirty="0"/>
              <a:t>f</a:t>
            </a:r>
            <a:r>
              <a:rPr lang="en-US" altLang="ko-KR" sz="1600" i="1" dirty="0"/>
              <a:t>i</a:t>
            </a:r>
            <a:r>
              <a:rPr lang="en-US" altLang="ko-KR" sz="1800" dirty="0"/>
              <a:t>) + target time(</a:t>
            </a:r>
            <a:r>
              <a:rPr lang="en-US" altLang="ko-KR" sz="1800" i="1" dirty="0"/>
              <a:t>T</a:t>
            </a:r>
            <a:r>
              <a:rPr lang="en-US" altLang="ko-KR" sz="1400" i="1" dirty="0"/>
              <a:t>k</a:t>
            </a:r>
            <a:r>
              <a:rPr lang="en-US" altLang="ko-KR" sz="1800" dirty="0"/>
              <a:t>) + parameter settings(</a:t>
            </a:r>
            <a:r>
              <a:rPr lang="en-US" altLang="ko-KR" sz="1800" i="1" dirty="0"/>
              <a:t>V</a:t>
            </a:r>
            <a:r>
              <a:rPr lang="en-US" altLang="ko-KR" sz="1800" dirty="0"/>
              <a:t>)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1800" dirty="0"/>
              <a:t>Output: output frame(</a:t>
            </a:r>
            <a:r>
              <a:rPr lang="en-US" altLang="ko-KR" sz="1800" i="1" dirty="0" err="1"/>
              <a:t>f</a:t>
            </a:r>
            <a:r>
              <a:rPr lang="en-US" altLang="ko-KR" sz="1600" i="1" dirty="0" err="1"/>
              <a:t>o</a:t>
            </a:r>
            <a:r>
              <a:rPr lang="en-US" altLang="ko-KR" sz="1800" dirty="0"/>
              <a:t>) – like a real frame</a:t>
            </a:r>
            <a:endParaRPr lang="en-US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altLang="ko-KR" sz="18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altLang="ko-KR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6D7452-07A8-688C-BBD6-C2EDBE09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2838287"/>
            <a:ext cx="4040188" cy="1987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E0D3F-54BA-4E97-9642-F3203483B281}"/>
              </a:ext>
            </a:extLst>
          </p:cNvPr>
          <p:cNvSpPr txBox="1"/>
          <p:nvPr/>
        </p:nvSpPr>
        <p:spPr>
          <a:xfrm>
            <a:off x="5046133" y="2895508"/>
            <a:ext cx="5731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Compose(</a:t>
            </a:r>
            <a:r>
              <a:rPr lang="en-US" altLang="ko-KR" sz="1600" i="1" dirty="0" err="1">
                <a:latin typeface="Times" panose="02020603050405020304" pitchFamily="18" charset="0"/>
                <a:cs typeface="Times" panose="02020603050405020304" pitchFamily="18" charset="0"/>
              </a:rPr>
              <a:t>Xk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, V)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: composes output frame </a:t>
            </a:r>
            <a:r>
              <a:rPr lang="en-US" altLang="ko-KR" sz="1600" i="1" dirty="0" err="1">
                <a:latin typeface="Times" panose="02020603050405020304" pitchFamily="18" charset="0"/>
                <a:cs typeface="Times" panose="02020603050405020304" pitchFamily="18" charset="0"/>
              </a:rPr>
              <a:t>fo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using </a:t>
            </a:r>
            <a:r>
              <a:rPr lang="en-US" altLang="ko-KR" sz="1600" i="1" dirty="0" err="1">
                <a:latin typeface="Times" panose="02020603050405020304" pitchFamily="18" charset="0"/>
                <a:cs typeface="Times" panose="02020603050405020304" pitchFamily="18" charset="0"/>
              </a:rPr>
              <a:t>Xk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 &amp; V -&gt;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Mk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: tuple of real values(from 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fi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ko-KR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7EDCD-6543-27A9-9675-C0D8ACD2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864" y="2685758"/>
            <a:ext cx="785446" cy="2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3) Virtual Camera </a:t>
            </a:r>
            <a:r>
              <a:rPr lang="en-US" altLang="ko-KR" sz="3200" dirty="0"/>
              <a:t>– Offline profiling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Google Shape;103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62333" y="1270785"/>
                <a:ext cx="6614987" cy="48134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457200" lvl="0" indent="-41529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2940"/>
                  <a:buChar char="•"/>
                </a:pPr>
                <a:r>
                  <a:rPr lang="en-US" altLang="ko-KR" sz="1600" dirty="0"/>
                  <a:t>Deriving 2 tables(TM + MDT) from given camera</a:t>
                </a:r>
              </a:p>
              <a:p>
                <a:pPr marL="457200" lvl="0" indent="-41529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2940"/>
                  <a:buChar char="•"/>
                </a:pPr>
                <a:endParaRPr lang="en-US" sz="1600" dirty="0"/>
              </a:p>
              <a:p>
                <a:pPr marL="457200" lvl="0" indent="-41529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2940"/>
                  <a:buChar char="•"/>
                </a:pPr>
                <a:r>
                  <a:rPr lang="en-US" altLang="ko-KR" sz="1600" dirty="0"/>
                  <a:t>TM: maps given </a:t>
                </a:r>
                <a:r>
                  <a:rPr lang="en-US" altLang="ko-KR" sz="1600" i="1" dirty="0"/>
                  <a:t>T</a:t>
                </a:r>
                <a:r>
                  <a:rPr lang="en-US" altLang="ko-KR" sz="1400" i="1" dirty="0"/>
                  <a:t>k</a:t>
                </a:r>
                <a:r>
                  <a:rPr lang="en-US" altLang="ko-KR" sz="1600" dirty="0"/>
                  <a:t>’s default </a:t>
                </a:r>
                <a:r>
                  <a:rPr lang="en-US" altLang="ko-KR" sz="1600" i="1" dirty="0"/>
                  <a:t>M</a:t>
                </a:r>
                <a:r>
                  <a:rPr lang="en-US" altLang="ko-KR" sz="1600" dirty="0"/>
                  <a:t> to </a:t>
                </a:r>
                <a:r>
                  <a:rPr lang="en-US" altLang="ko-KR" sz="1600" i="1" dirty="0"/>
                  <a:t>M</a:t>
                </a:r>
                <a:r>
                  <a:rPr lang="en-US" altLang="ko-KR" sz="1400" i="1" dirty="0"/>
                  <a:t>k</a:t>
                </a:r>
                <a:r>
                  <a:rPr lang="en-US" altLang="ko-KR" sz="1600" dirty="0"/>
                  <a:t> - 15 min interval</a:t>
                </a:r>
              </a:p>
              <a:p>
                <a:pPr marL="457200" lvl="0" indent="-41529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2940"/>
                  <a:buChar char="•"/>
                </a:pPr>
                <a:endParaRPr lang="en-US" sz="1600" dirty="0"/>
              </a:p>
              <a:p>
                <a:pPr marL="457200" lvl="0" indent="-41529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ts val="2940"/>
                  <a:buChar char="•"/>
                </a:pPr>
                <a:r>
                  <a:rPr lang="en-US" altLang="ko-KR" sz="1600" dirty="0"/>
                  <a:t>MDT: maps difference between </a:t>
                </a:r>
                <a:r>
                  <a:rPr lang="en-US" altLang="ko-KR" sz="1600" i="1" dirty="0"/>
                  <a:t>M</a:t>
                </a:r>
                <a:r>
                  <a:rPr lang="en-US" altLang="ko-KR" sz="1400" i="1" dirty="0"/>
                  <a:t>i</a:t>
                </a:r>
                <a:r>
                  <a:rPr lang="en-US" altLang="ko-KR" sz="1600" dirty="0"/>
                  <a:t> &amp; </a:t>
                </a:r>
                <a:r>
                  <a:rPr lang="en-US" altLang="ko-KR" sz="1600" i="1" dirty="0"/>
                  <a:t>Mk</a:t>
                </a:r>
                <a:r>
                  <a:rPr lang="en-US" altLang="ko-KR" sz="1600" dirty="0"/>
                  <a:t> - </a:t>
                </a:r>
                <a:r>
                  <a:rPr lang="el-GR" altLang="ko-KR" sz="1600" i="1" dirty="0"/>
                  <a:t>δ</a:t>
                </a:r>
                <a:r>
                  <a:rPr lang="en-US" altLang="ko-KR" sz="1600" i="1" dirty="0"/>
                  <a:t>(M</a:t>
                </a:r>
                <a:r>
                  <a:rPr lang="en-US" altLang="ko-KR" sz="1400" i="1" dirty="0"/>
                  <a:t>i</a:t>
                </a:r>
                <a:r>
                  <a:rPr lang="en-US" altLang="ko-KR" sz="1600" i="1" dirty="0"/>
                  <a:t>, M</a:t>
                </a:r>
                <a:r>
                  <a:rPr lang="en-US" altLang="ko-KR" sz="1400" i="1" dirty="0"/>
                  <a:t>k</a:t>
                </a:r>
                <a:r>
                  <a:rPr lang="en-US" altLang="ko-KR" sz="1600" i="1" dirty="0"/>
                  <a:t>)</a:t>
                </a:r>
                <a:r>
                  <a:rPr lang="en-US" altLang="ko-KR" sz="1600" dirty="0"/>
                  <a:t> to </a:t>
                </a:r>
                <a:r>
                  <a:rPr lang="en-US" altLang="ko-KR" sz="1600" i="1" dirty="0" err="1"/>
                  <a:t>X</a:t>
                </a:r>
                <a:r>
                  <a:rPr lang="en-US" altLang="ko-KR" sz="1400" i="1" dirty="0" err="1"/>
                  <a:t>k</a:t>
                </a:r>
                <a:endParaRPr lang="en-US" altLang="ko-KR" sz="1400" i="1" dirty="0"/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ts val="2940"/>
                  <a:buNone/>
                </a:pPr>
                <a:r>
                  <a:rPr lang="en-US" altLang="ko-KR" sz="1200" i="1" dirty="0" err="1"/>
                  <a:t>X</a:t>
                </a:r>
                <a:r>
                  <a:rPr lang="en-US" altLang="ko-KR" sz="1100" i="1" dirty="0" err="1"/>
                  <a:t>k</a:t>
                </a:r>
                <a:r>
                  <a:rPr lang="en-US" altLang="ko-KR" sz="1200" dirty="0"/>
                  <a:t>: transformation tuple </a:t>
                </a:r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ts val="2940"/>
                  <a:buNone/>
                </a:pPr>
                <a:r>
                  <a:rPr lang="en-US" altLang="ko-KR" sz="1200" dirty="0"/>
                  <a:t>Each parameter can take 11 values(0 ~ 100, by 10)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possible settings</a:t>
                </a:r>
                <a:endParaRPr lang="en-US" sz="1200" dirty="0"/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ct val="244000"/>
                  <a:buNone/>
                </a:pPr>
                <a:endParaRPr lang="en-US" altLang="ko-KR" sz="1200" dirty="0"/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ct val="244000"/>
                  <a:buNone/>
                </a:pPr>
                <a:r>
                  <a:rPr lang="en-US" altLang="ko-KR" sz="1200" dirty="0"/>
                  <a:t>(1) Select random frame from each 15min interval -&gt; collect 96(24hours/15min) frames</a:t>
                </a:r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ct val="244000"/>
                  <a:buNone/>
                </a:pPr>
                <a:r>
                  <a:rPr lang="en-US" altLang="ko-KR" sz="1200" dirty="0"/>
                  <a:t>(2) Transform 96 frames into 96 virtual frames - &gt; obtain </a:t>
                </a:r>
                <a:r>
                  <a:rPr lang="el-GR" altLang="ko-KR" sz="1200" dirty="0"/>
                  <a:t>δ</a:t>
                </a:r>
                <a:r>
                  <a:rPr lang="en-US" altLang="ko-KR" sz="1200" dirty="0"/>
                  <a:t>(median) / store into table</a:t>
                </a:r>
              </a:p>
              <a:p>
                <a:pPr marL="499110" lvl="1" indent="0">
                  <a:spcBef>
                    <a:spcPts val="1000"/>
                  </a:spcBef>
                  <a:buClr>
                    <a:schemeClr val="accent1"/>
                  </a:buClr>
                  <a:buSzPct val="244000"/>
                  <a:buNone/>
                </a:pPr>
                <a:r>
                  <a:rPr lang="en-US" altLang="ko-KR" sz="1200" dirty="0"/>
                  <a:t>(3) Repeat (1) ~ (2) for each </a:t>
                </a:r>
                <a:r>
                  <a:rPr lang="en-US" altLang="ko-KR" sz="1200" i="1" dirty="0" err="1"/>
                  <a:t>X</a:t>
                </a:r>
                <a:r>
                  <a:rPr lang="en-US" altLang="ko-KR" sz="1100" i="1" dirty="0" err="1"/>
                  <a:t>k</a:t>
                </a:r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sz="1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times)</a:t>
                </a:r>
                <a:endParaRPr sz="1200" dirty="0"/>
              </a:p>
            </p:txBody>
          </p:sp>
        </mc:Choice>
        <mc:Fallback xmlns="">
          <p:sp>
            <p:nvSpPr>
              <p:cNvPr id="103" name="Google Shape;103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2333" y="1270785"/>
                <a:ext cx="6614987" cy="4813492"/>
              </a:xfrm>
              <a:prstGeom prst="rect">
                <a:avLst/>
              </a:prstGeom>
              <a:blipFill>
                <a:blip r:embed="rId3"/>
                <a:stretch>
                  <a:fillRect l="-1106" t="-1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9D78FD-1A02-5DC6-1722-A771178FB7D0}"/>
              </a:ext>
            </a:extLst>
          </p:cNvPr>
          <p:cNvGrpSpPr/>
          <p:nvPr/>
        </p:nvGrpSpPr>
        <p:grpSpPr>
          <a:xfrm>
            <a:off x="614680" y="1270785"/>
            <a:ext cx="4040188" cy="1987824"/>
            <a:chOff x="614680" y="1270785"/>
            <a:chExt cx="4040188" cy="19878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6D7452-07A8-688C-BBD6-C2EDBE09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680" y="1270785"/>
              <a:ext cx="4040188" cy="198782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07B5E3-77EA-2AA0-FDC9-93C41C2B9384}"/>
                </a:ext>
              </a:extLst>
            </p:cNvPr>
            <p:cNvSpPr/>
            <p:nvPr/>
          </p:nvSpPr>
          <p:spPr>
            <a:xfrm>
              <a:off x="1312333" y="1905000"/>
              <a:ext cx="1835716" cy="5757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D39CF3-854B-D74E-4B84-85A1DDF3C0ED}"/>
                </a:ext>
              </a:extLst>
            </p:cNvPr>
            <p:cNvSpPr txBox="1"/>
            <p:nvPr/>
          </p:nvSpPr>
          <p:spPr>
            <a:xfrm>
              <a:off x="2237035" y="1674760"/>
              <a:ext cx="16086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Deriving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C2F2C1D-8FAC-9D56-23E0-72BDEA2B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" y="3599392"/>
            <a:ext cx="4233773" cy="18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4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39362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3) Virtual Camera </a:t>
            </a:r>
            <a:r>
              <a:rPr lang="en-US" altLang="ko-KR" sz="3200" dirty="0"/>
              <a:t>– Online Profiling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97AD5C-81D2-C51D-CD6C-2769CD95AE0B}"/>
              </a:ext>
            </a:extLst>
          </p:cNvPr>
          <p:cNvGrpSpPr/>
          <p:nvPr/>
        </p:nvGrpSpPr>
        <p:grpSpPr>
          <a:xfrm>
            <a:off x="614680" y="2185185"/>
            <a:ext cx="4040188" cy="1987824"/>
            <a:chOff x="614680" y="1270785"/>
            <a:chExt cx="4040188" cy="19878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B59925-497A-FC2E-60C1-8F324683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680" y="1270785"/>
              <a:ext cx="4040188" cy="19878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EF0C5A-61B4-A4AF-609A-ADB529BB8241}"/>
                </a:ext>
              </a:extLst>
            </p:cNvPr>
            <p:cNvSpPr txBox="1"/>
            <p:nvPr/>
          </p:nvSpPr>
          <p:spPr>
            <a:xfrm>
              <a:off x="2237035" y="1674760"/>
              <a:ext cx="1835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0000"/>
                  </a:solidFill>
                </a:rPr>
                <a:t>Generating output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E26AF2A2-350B-C316-C1A8-097D1AB3C387}"/>
              </a:ext>
            </a:extLst>
          </p:cNvPr>
          <p:cNvSpPr txBox="1">
            <a:spLocks/>
          </p:cNvSpPr>
          <p:nvPr/>
        </p:nvSpPr>
        <p:spPr>
          <a:xfrm>
            <a:off x="4997453" y="1786242"/>
            <a:ext cx="6614987" cy="48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400" dirty="0"/>
              <a:t>(1) Measures current </a:t>
            </a:r>
            <a:r>
              <a:rPr lang="en-US" altLang="ko-KR" sz="1400" i="1" dirty="0"/>
              <a:t>M</a:t>
            </a:r>
            <a:r>
              <a:rPr lang="en-US" altLang="ko-KR" sz="1200" i="1" dirty="0"/>
              <a:t>i</a:t>
            </a:r>
            <a:r>
              <a:rPr lang="en-US" altLang="ko-KR" sz="1400" dirty="0"/>
              <a:t> from input frame </a:t>
            </a:r>
            <a:r>
              <a:rPr lang="en-US" altLang="ko-KR" sz="1400" i="1" dirty="0"/>
              <a:t>f</a:t>
            </a:r>
            <a:r>
              <a:rPr lang="en-US" altLang="ko-KR" sz="1200" i="1" dirty="0"/>
              <a:t>i</a:t>
            </a:r>
          </a:p>
          <a:p>
            <a:pPr marL="41910" indent="0">
              <a:buNone/>
            </a:pPr>
            <a:endParaRPr lang="en-US" sz="1400" dirty="0"/>
          </a:p>
          <a:p>
            <a:pPr marL="41910" indent="0">
              <a:buNone/>
            </a:pPr>
            <a:r>
              <a:rPr lang="en-US" altLang="ko-KR" sz="1400" dirty="0"/>
              <a:t>(2) Looks up TM for </a:t>
            </a:r>
            <a:r>
              <a:rPr lang="en-US" altLang="ko-KR" sz="1400" i="1" dirty="0"/>
              <a:t>M</a:t>
            </a:r>
            <a:r>
              <a:rPr lang="en-US" altLang="ko-KR" sz="1200" i="1" dirty="0"/>
              <a:t>k</a:t>
            </a:r>
            <a:r>
              <a:rPr lang="en-US" altLang="ko-KR" sz="1400" dirty="0"/>
              <a:t> corresponds to target time </a:t>
            </a:r>
            <a:r>
              <a:rPr lang="en-US" altLang="ko-KR" sz="1400" i="1" dirty="0"/>
              <a:t>T</a:t>
            </a:r>
            <a:r>
              <a:rPr lang="en-US" altLang="ko-KR" sz="1200" i="1" dirty="0"/>
              <a:t>k</a:t>
            </a:r>
          </a:p>
          <a:p>
            <a:pPr marL="41910" indent="0">
              <a:buNone/>
            </a:pPr>
            <a:endParaRPr lang="en-US" sz="1400" dirty="0"/>
          </a:p>
          <a:p>
            <a:pPr marL="41910" indent="0">
              <a:buNone/>
            </a:pPr>
            <a:r>
              <a:rPr lang="en-US" altLang="ko-KR" sz="1400" dirty="0"/>
              <a:t>(3) Calculates difference(</a:t>
            </a:r>
            <a:r>
              <a:rPr lang="el-GR" altLang="ko-KR" sz="1400" i="1" dirty="0"/>
              <a:t>δ</a:t>
            </a:r>
            <a:r>
              <a:rPr lang="en-US" altLang="ko-KR" sz="1200" i="1" dirty="0" err="1"/>
              <a:t>ik</a:t>
            </a:r>
            <a:r>
              <a:rPr lang="en-US" altLang="ko-KR" sz="1400" dirty="0"/>
              <a:t>) between </a:t>
            </a:r>
            <a:r>
              <a:rPr lang="en-US" altLang="ko-KR" sz="1400" i="1" dirty="0"/>
              <a:t>M</a:t>
            </a:r>
            <a:r>
              <a:rPr lang="en-US" altLang="ko-KR" sz="1200" i="1" dirty="0"/>
              <a:t>i</a:t>
            </a:r>
            <a:r>
              <a:rPr lang="en-US" altLang="ko-KR" sz="1400" dirty="0"/>
              <a:t> &amp; </a:t>
            </a:r>
            <a:r>
              <a:rPr lang="en-US" altLang="ko-KR" sz="1400" i="1" dirty="0"/>
              <a:t>M</a:t>
            </a:r>
            <a:r>
              <a:rPr lang="en-US" altLang="ko-KR" sz="1200" i="1" dirty="0"/>
              <a:t>k</a:t>
            </a:r>
            <a:endParaRPr lang="en-US" altLang="ko-KR" sz="1400" i="1" dirty="0"/>
          </a:p>
          <a:p>
            <a:pPr marL="41910" indent="0">
              <a:buNone/>
            </a:pPr>
            <a:endParaRPr lang="en-US" sz="1400" dirty="0"/>
          </a:p>
          <a:p>
            <a:pPr marL="41910" indent="0">
              <a:buNone/>
            </a:pPr>
            <a:r>
              <a:rPr lang="en-US" altLang="ko-KR" sz="1400" dirty="0"/>
              <a:t>(4) Looks up MDT to find transformation(</a:t>
            </a:r>
            <a:r>
              <a:rPr lang="en-US" altLang="ko-KR" sz="1400" i="1" dirty="0" err="1"/>
              <a:t>X</a:t>
            </a:r>
            <a:r>
              <a:rPr lang="en-US" altLang="ko-KR" sz="1200" i="1" dirty="0" err="1"/>
              <a:t>k</a:t>
            </a:r>
            <a:r>
              <a:rPr lang="en-US" altLang="ko-KR" sz="1400" dirty="0"/>
              <a:t>) corresponds to </a:t>
            </a:r>
            <a:r>
              <a:rPr lang="el-GR" altLang="ko-KR" sz="1400" i="1" dirty="0"/>
              <a:t>δ</a:t>
            </a:r>
            <a:r>
              <a:rPr lang="en-US" altLang="ko-KR" sz="1200" i="1" dirty="0" err="1"/>
              <a:t>ik</a:t>
            </a:r>
            <a:endParaRPr lang="en-US" altLang="ko-KR" sz="1400" i="1" dirty="0"/>
          </a:p>
          <a:p>
            <a:pPr marL="41910" indent="0">
              <a:buNone/>
            </a:pPr>
            <a:endParaRPr lang="en-US" sz="1400" dirty="0"/>
          </a:p>
          <a:p>
            <a:pPr marL="41910" indent="0">
              <a:buNone/>
            </a:pPr>
            <a:r>
              <a:rPr lang="en-US" altLang="ko-KR" sz="1400" dirty="0"/>
              <a:t>(5) Applies </a:t>
            </a:r>
            <a:r>
              <a:rPr lang="en-US" altLang="ko-KR" sz="1400" i="1" dirty="0" err="1"/>
              <a:t>X</a:t>
            </a:r>
            <a:r>
              <a:rPr lang="en-US" altLang="ko-KR" sz="1200" i="1" dirty="0" err="1"/>
              <a:t>k</a:t>
            </a:r>
            <a:r>
              <a:rPr lang="en-US" altLang="ko-KR" sz="1400" dirty="0"/>
              <a:t> with </a:t>
            </a:r>
            <a:r>
              <a:rPr lang="en-US" altLang="ko-KR" sz="1400" i="1" dirty="0"/>
              <a:t>V</a:t>
            </a:r>
            <a:r>
              <a:rPr lang="en-US" altLang="ko-KR" sz="1400" dirty="0"/>
              <a:t> using </a:t>
            </a:r>
            <a:r>
              <a:rPr lang="en-US" altLang="ko-KR" sz="1400" i="1" dirty="0"/>
              <a:t>Compose(</a:t>
            </a:r>
            <a:r>
              <a:rPr lang="en-US" altLang="ko-KR" sz="1400" i="1" dirty="0" err="1"/>
              <a:t>X</a:t>
            </a:r>
            <a:r>
              <a:rPr lang="en-US" altLang="ko-KR" sz="1200" i="1" dirty="0" err="1"/>
              <a:t>k</a:t>
            </a:r>
            <a:r>
              <a:rPr lang="en-US" altLang="ko-KR" sz="1400" i="1" dirty="0"/>
              <a:t>, V) </a:t>
            </a:r>
            <a:r>
              <a:rPr lang="en-US" altLang="ko-KR" sz="1400" dirty="0"/>
              <a:t>-&gt; generates output frame </a:t>
            </a:r>
            <a:r>
              <a:rPr lang="en-US" altLang="ko-KR" sz="1400" i="1" dirty="0" err="1"/>
              <a:t>f</a:t>
            </a:r>
            <a:r>
              <a:rPr lang="en-US" altLang="ko-KR" sz="1200" i="1" dirty="0" err="1"/>
              <a:t>o</a:t>
            </a:r>
            <a:endParaRPr lang="en-US" altLang="ko-KR" sz="1400" i="1" dirty="0"/>
          </a:p>
          <a:p>
            <a:pPr marL="41910" indent="0">
              <a:buNone/>
            </a:pPr>
            <a:endParaRPr lang="en-US" sz="1400" dirty="0"/>
          </a:p>
          <a:p>
            <a:pPr marL="41910" indent="0">
              <a:buNone/>
            </a:pPr>
            <a:endParaRPr 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6EBA6D-CBDB-EECA-ED31-3EC6FA7397F7}"/>
              </a:ext>
            </a:extLst>
          </p:cNvPr>
          <p:cNvSpPr/>
          <p:nvPr/>
        </p:nvSpPr>
        <p:spPr>
          <a:xfrm>
            <a:off x="1312333" y="2835617"/>
            <a:ext cx="1835716" cy="575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47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Integrating VC + RL Engine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Google Shape;103;p2">
            <a:extLst>
              <a:ext uri="{FF2B5EF4-FFF2-40B4-BE49-F238E27FC236}">
                <a16:creationId xmlns:a16="http://schemas.microsoft.com/office/drawing/2014/main" id="{651E5B8F-423D-35AD-B883-40533E066ACE}"/>
              </a:ext>
            </a:extLst>
          </p:cNvPr>
          <p:cNvSpPr txBox="1">
            <a:spLocks/>
          </p:cNvSpPr>
          <p:nvPr/>
        </p:nvSpPr>
        <p:spPr>
          <a:xfrm>
            <a:off x="3452707" y="3249357"/>
            <a:ext cx="10764520" cy="284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For each exploration step j:</a:t>
            </a: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current state(</a:t>
            </a:r>
            <a:r>
              <a:rPr lang="en-US" altLang="ko-KR" sz="1800" i="1" dirty="0" err="1">
                <a:solidFill>
                  <a:schemeClr val="tx1"/>
                </a:solidFill>
              </a:rPr>
              <a:t>s</a:t>
            </a:r>
            <a:r>
              <a:rPr lang="en-US" altLang="ko-KR" sz="1200" i="1" dirty="0" err="1">
                <a:solidFill>
                  <a:schemeClr val="tx1"/>
                </a:solidFill>
              </a:rPr>
              <a:t>j</a:t>
            </a:r>
            <a:r>
              <a:rPr lang="en-US" altLang="ko-KR" sz="1600" dirty="0">
                <a:solidFill>
                  <a:schemeClr val="tx1"/>
                </a:solidFill>
              </a:rPr>
              <a:t>) = &lt; </a:t>
            </a:r>
            <a:r>
              <a:rPr lang="en-US" altLang="ko-KR" sz="1600" i="1" dirty="0" err="1">
                <a:solidFill>
                  <a:schemeClr val="tx1"/>
                </a:solidFill>
              </a:rPr>
              <a:t>P</a:t>
            </a:r>
            <a:r>
              <a:rPr lang="en-US" altLang="ko-KR" sz="1200" i="1" dirty="0" err="1">
                <a:solidFill>
                  <a:schemeClr val="tx1"/>
                </a:solidFill>
              </a:rPr>
              <a:t>j</a:t>
            </a:r>
            <a:r>
              <a:rPr lang="en-US" altLang="ko-KR" sz="1600" i="1" dirty="0">
                <a:solidFill>
                  <a:schemeClr val="tx1"/>
                </a:solidFill>
              </a:rPr>
              <a:t>, </a:t>
            </a:r>
            <a:r>
              <a:rPr lang="en-US" altLang="ko-KR" sz="1600" i="1" dirty="0" err="1">
                <a:solidFill>
                  <a:schemeClr val="tx1"/>
                </a:solidFill>
              </a:rPr>
              <a:t>M</a:t>
            </a:r>
            <a:r>
              <a:rPr lang="en-US" altLang="ko-KR" sz="1200" i="1" dirty="0" err="1">
                <a:solidFill>
                  <a:schemeClr val="tx1"/>
                </a:solidFill>
              </a:rPr>
              <a:t>j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takes random action a, apply that on </a:t>
            </a:r>
            <a:r>
              <a:rPr lang="en-US" altLang="ko-KR" sz="1600" i="1" dirty="0" err="1">
                <a:solidFill>
                  <a:schemeClr val="tx1"/>
                </a:solidFill>
              </a:rPr>
              <a:t>V</a:t>
            </a:r>
            <a:r>
              <a:rPr lang="en-US" altLang="ko-KR" sz="1200" i="1" dirty="0" err="1">
                <a:solidFill>
                  <a:schemeClr val="tx1"/>
                </a:solidFill>
              </a:rPr>
              <a:t>j</a:t>
            </a:r>
            <a:r>
              <a:rPr lang="en-US" altLang="ko-KR" sz="1600" i="1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-&gt; get new setting </a:t>
            </a:r>
            <a:r>
              <a:rPr lang="en-US" altLang="ko-KR" sz="1600" i="1" dirty="0">
                <a:solidFill>
                  <a:schemeClr val="tx1"/>
                </a:solidFill>
              </a:rPr>
              <a:t>V</a:t>
            </a:r>
            <a:r>
              <a:rPr lang="en-US" altLang="ko-KR" sz="1200" i="1" dirty="0">
                <a:solidFill>
                  <a:schemeClr val="tx1"/>
                </a:solidFill>
              </a:rPr>
              <a:t>j+1</a:t>
            </a: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VC: takes input[</a:t>
            </a:r>
            <a:r>
              <a:rPr lang="en-US" altLang="ko-KR" sz="1600" i="1" dirty="0">
                <a:solidFill>
                  <a:schemeClr val="tx1"/>
                </a:solidFill>
              </a:rPr>
              <a:t>f</a:t>
            </a:r>
            <a:r>
              <a:rPr lang="en-US" altLang="ko-KR" sz="1200" i="1" dirty="0">
                <a:solidFill>
                  <a:schemeClr val="tx1"/>
                </a:solidFill>
              </a:rPr>
              <a:t>i</a:t>
            </a:r>
            <a:r>
              <a:rPr lang="en-US" altLang="ko-KR" sz="1600" i="1" dirty="0">
                <a:solidFill>
                  <a:schemeClr val="tx1"/>
                </a:solidFill>
              </a:rPr>
              <a:t>, T</a:t>
            </a:r>
            <a:r>
              <a:rPr lang="en-US" altLang="ko-KR" sz="1200" i="1" dirty="0">
                <a:solidFill>
                  <a:schemeClr val="tx1"/>
                </a:solidFill>
              </a:rPr>
              <a:t>k</a:t>
            </a:r>
            <a:r>
              <a:rPr lang="en-US" altLang="ko-KR" sz="1600" i="1" dirty="0">
                <a:solidFill>
                  <a:schemeClr val="tx1"/>
                </a:solidFill>
              </a:rPr>
              <a:t>, V</a:t>
            </a:r>
            <a:r>
              <a:rPr lang="en-US" altLang="ko-KR" sz="1200" i="1" dirty="0">
                <a:solidFill>
                  <a:schemeClr val="tx1"/>
                </a:solidFill>
              </a:rPr>
              <a:t>j+1</a:t>
            </a:r>
            <a:r>
              <a:rPr lang="en-US" altLang="ko-KR" sz="1600" dirty="0">
                <a:solidFill>
                  <a:schemeClr val="tx1"/>
                </a:solidFill>
              </a:rPr>
              <a:t>] -&gt; outputs [</a:t>
            </a:r>
            <a:r>
              <a:rPr lang="en-US" altLang="ko-KR" sz="1600" i="1" dirty="0" err="1">
                <a:solidFill>
                  <a:schemeClr val="tx1"/>
                </a:solidFill>
              </a:rPr>
              <a:t>f</a:t>
            </a:r>
            <a:r>
              <a:rPr lang="en-US" altLang="ko-KR" sz="1200" i="1" dirty="0" err="1">
                <a:solidFill>
                  <a:schemeClr val="tx1"/>
                </a:solidFill>
              </a:rPr>
              <a:t>o</a:t>
            </a:r>
            <a:r>
              <a:rPr lang="en-US" altLang="ko-KR" sz="1600" i="1" dirty="0">
                <a:solidFill>
                  <a:schemeClr val="tx1"/>
                </a:solidFill>
              </a:rPr>
              <a:t>, M</a:t>
            </a:r>
            <a:r>
              <a:rPr lang="en-US" altLang="ko-KR" sz="1200" i="1" dirty="0">
                <a:solidFill>
                  <a:schemeClr val="tx1"/>
                </a:solidFill>
              </a:rPr>
              <a:t>j+1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i="1" dirty="0" err="1">
                <a:solidFill>
                  <a:schemeClr val="tx1"/>
                </a:solidFill>
              </a:rPr>
              <a:t>s</a:t>
            </a:r>
            <a:r>
              <a:rPr lang="en-US" altLang="ko-KR" sz="1200" i="1" dirty="0" err="1">
                <a:solidFill>
                  <a:schemeClr val="tx1"/>
                </a:solidFill>
              </a:rPr>
              <a:t>new</a:t>
            </a:r>
            <a:r>
              <a:rPr lang="en-US" altLang="ko-KR" sz="1600" dirty="0">
                <a:solidFill>
                  <a:schemeClr val="tx1"/>
                </a:solidFill>
              </a:rPr>
              <a:t> = &lt;</a:t>
            </a:r>
            <a:r>
              <a:rPr lang="en-US" altLang="ko-KR" sz="1600" i="1" dirty="0">
                <a:solidFill>
                  <a:schemeClr val="tx1"/>
                </a:solidFill>
              </a:rPr>
              <a:t>V</a:t>
            </a:r>
            <a:r>
              <a:rPr lang="en-US" altLang="ko-KR" sz="1200" i="1" dirty="0">
                <a:solidFill>
                  <a:schemeClr val="tx1"/>
                </a:solidFill>
              </a:rPr>
              <a:t>j+1</a:t>
            </a:r>
            <a:r>
              <a:rPr lang="en-US" altLang="ko-KR" sz="1600" i="1" dirty="0">
                <a:solidFill>
                  <a:schemeClr val="tx1"/>
                </a:solidFill>
              </a:rPr>
              <a:t>, M</a:t>
            </a:r>
            <a:r>
              <a:rPr lang="en-US" altLang="ko-KR" sz="1200" i="1" dirty="0">
                <a:solidFill>
                  <a:schemeClr val="tx1"/>
                </a:solidFill>
              </a:rPr>
              <a:t>j+1</a:t>
            </a:r>
            <a:r>
              <a:rPr lang="en-US" altLang="ko-KR" sz="1600" dirty="0">
                <a:solidFill>
                  <a:schemeClr val="tx1"/>
                </a:solidFill>
              </a:rPr>
              <a:t>&gt; </a:t>
            </a: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reward(</a:t>
            </a:r>
            <a:r>
              <a:rPr lang="en-US" altLang="ko-KR" sz="1600" i="1" dirty="0">
                <a:solidFill>
                  <a:schemeClr val="tx1"/>
                </a:solidFill>
              </a:rPr>
              <a:t>r</a:t>
            </a:r>
            <a:r>
              <a:rPr lang="en-US" altLang="ko-KR" sz="1600" dirty="0">
                <a:solidFill>
                  <a:schemeClr val="tx1"/>
                </a:solidFill>
              </a:rPr>
              <a:t>) = </a:t>
            </a:r>
            <a:r>
              <a:rPr lang="en-US" altLang="ko-KR" sz="1600" dirty="0" err="1">
                <a:solidFill>
                  <a:schemeClr val="tx1"/>
                </a:solidFill>
              </a:rPr>
              <a:t>fo</a:t>
            </a:r>
            <a:r>
              <a:rPr lang="en-US" altLang="ko-KR" sz="1600" dirty="0">
                <a:solidFill>
                  <a:schemeClr val="tx1"/>
                </a:solidFill>
              </a:rPr>
              <a:t> -&gt; AU-specific quality estimator</a:t>
            </a:r>
            <a:endParaRPr lang="en-US" sz="1600" dirty="0">
              <a:solidFill>
                <a:schemeClr val="tx1"/>
              </a:solidFill>
            </a:endParaRPr>
          </a:p>
          <a:p>
            <a:pPr marL="4191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Q(</a:t>
            </a:r>
            <a:r>
              <a:rPr lang="en-US" altLang="ko-KR" sz="1600" dirty="0" err="1">
                <a:solidFill>
                  <a:schemeClr val="tx1"/>
                </a:solidFill>
              </a:rPr>
              <a:t>s,a</a:t>
            </a:r>
            <a:r>
              <a:rPr lang="en-US" altLang="ko-KR" sz="1600" dirty="0">
                <a:solidFill>
                  <a:schemeClr val="tx1"/>
                </a:solidFill>
              </a:rPr>
              <a:t>) =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516A0F-56EB-683D-8B3D-5750FF2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67" y="1261533"/>
            <a:ext cx="4040188" cy="1987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6DAF35-C6C6-6140-CABA-B1ADFF7C6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89" y="1509072"/>
            <a:ext cx="4945591" cy="290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C3419E-191A-8AA2-3930-BEE27595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39" y="1997098"/>
            <a:ext cx="3880485" cy="1126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1CFAD9-9E6C-3754-201D-C0B96D8FF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38" t="1056"/>
          <a:stretch/>
        </p:blipFill>
        <p:spPr>
          <a:xfrm>
            <a:off x="4474873" y="5520266"/>
            <a:ext cx="3900197" cy="2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7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ko-KR" sz="3200" dirty="0"/>
              <a:t>Accuracy of Offline Trained Models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AB2F8E88-BCEF-7E4C-3322-3A8BFDFA4201}"/>
              </a:ext>
            </a:extLst>
          </p:cNvPr>
          <p:cNvSpPr txBox="1">
            <a:spLocks/>
          </p:cNvSpPr>
          <p:nvPr/>
        </p:nvSpPr>
        <p:spPr>
          <a:xfrm>
            <a:off x="845611" y="1322511"/>
            <a:ext cx="10357482" cy="221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Virtual Camera</a:t>
            </a:r>
            <a:endParaRPr lang="en-US" sz="18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Used Airport video(24 hours)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VC: transforms frame at </a:t>
            </a:r>
            <a:r>
              <a:rPr lang="en-US" altLang="ko-KR" sz="1600" i="1" dirty="0">
                <a:solidFill>
                  <a:schemeClr val="tx1"/>
                </a:solidFill>
              </a:rPr>
              <a:t>T1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i="1" dirty="0">
                <a:solidFill>
                  <a:schemeClr val="tx1"/>
                </a:solidFill>
              </a:rPr>
              <a:t>F1</a:t>
            </a:r>
            <a:r>
              <a:rPr lang="en-US" altLang="ko-KR" sz="1600" dirty="0">
                <a:solidFill>
                  <a:schemeClr val="tx1"/>
                </a:solidFill>
              </a:rPr>
              <a:t>) to </a:t>
            </a:r>
            <a:r>
              <a:rPr lang="en-US" altLang="ko-KR" sz="1600" i="1" dirty="0">
                <a:solidFill>
                  <a:schemeClr val="tx1"/>
                </a:solidFill>
              </a:rPr>
              <a:t>T2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i="1" dirty="0">
                <a:solidFill>
                  <a:schemeClr val="tx1"/>
                </a:solidFill>
              </a:rPr>
              <a:t>F2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Comparing </a:t>
            </a:r>
            <a:r>
              <a:rPr lang="en-US" altLang="ko-KR" sz="1600" i="1" dirty="0">
                <a:solidFill>
                  <a:schemeClr val="tx1"/>
                </a:solidFill>
              </a:rPr>
              <a:t>V2</a:t>
            </a:r>
            <a:r>
              <a:rPr lang="en-US" altLang="ko-KR" sz="1600" dirty="0">
                <a:solidFill>
                  <a:schemeClr val="tx1"/>
                </a:solidFill>
              </a:rPr>
              <a:t> from </a:t>
            </a:r>
            <a:r>
              <a:rPr lang="en-US" altLang="ko-KR" sz="1600" i="1" dirty="0">
                <a:solidFill>
                  <a:schemeClr val="tx1"/>
                </a:solidFill>
              </a:rPr>
              <a:t>F2</a:t>
            </a:r>
            <a:r>
              <a:rPr lang="en-US" altLang="ko-KR" sz="1600" dirty="0">
                <a:solidFill>
                  <a:schemeClr val="tx1"/>
                </a:solidFill>
              </a:rPr>
              <a:t> &amp; real </a:t>
            </a:r>
            <a:r>
              <a:rPr lang="en-US" altLang="ko-KR" sz="1600" i="1" dirty="0">
                <a:solidFill>
                  <a:schemeClr val="tx1"/>
                </a:solidFill>
              </a:rPr>
              <a:t>V</a:t>
            </a:r>
            <a:r>
              <a:rPr lang="en-US" altLang="ko-KR" sz="1600" dirty="0">
                <a:solidFill>
                  <a:schemeClr val="tx1"/>
                </a:solidFill>
              </a:rPr>
              <a:t> of </a:t>
            </a:r>
            <a:r>
              <a:rPr lang="en-US" altLang="ko-KR" sz="1600" i="1" dirty="0">
                <a:solidFill>
                  <a:schemeClr val="tx1"/>
                </a:solidFill>
              </a:rPr>
              <a:t>T2</a:t>
            </a:r>
            <a:endParaRPr lang="en-US" sz="1600" i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5E67DA-58BD-B40A-AAE3-B679423C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19" y="1623892"/>
            <a:ext cx="3914670" cy="1083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15151E-16DE-1ACF-C839-0855CA463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08" y="3798793"/>
            <a:ext cx="3737081" cy="2052513"/>
          </a:xfrm>
          <a:prstGeom prst="rect">
            <a:avLst/>
          </a:prstGeom>
        </p:spPr>
      </p:pic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5F4C9702-B116-3991-967F-673C097E3C56}"/>
              </a:ext>
            </a:extLst>
          </p:cNvPr>
          <p:cNvSpPr txBox="1">
            <a:spLocks/>
          </p:cNvSpPr>
          <p:nvPr/>
        </p:nvSpPr>
        <p:spPr>
          <a:xfrm>
            <a:off x="845611" y="3809295"/>
            <a:ext cx="10357482" cy="187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AU-specific analytics quality estimator</a:t>
            </a:r>
            <a:endParaRPr lang="en-US" sz="18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Comparing accuracies for 3 AUs(face-</a:t>
            </a:r>
            <a:r>
              <a:rPr lang="en-US" altLang="ko-KR" sz="1600" dirty="0" err="1">
                <a:solidFill>
                  <a:schemeClr val="tx1"/>
                </a:solidFill>
              </a:rPr>
              <a:t>recog</a:t>
            </a:r>
            <a:r>
              <a:rPr lang="en-US" altLang="ko-KR" sz="1600" dirty="0">
                <a:solidFill>
                  <a:schemeClr val="tx1"/>
                </a:solidFill>
              </a:rPr>
              <a:t>/face-detect/person-detect)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Strong positive correlation between measured/predicted </a:t>
            </a:r>
            <a:r>
              <a:rPr lang="en-US" altLang="ko-KR" sz="1600" dirty="0" err="1">
                <a:solidFill>
                  <a:schemeClr val="tx1"/>
                </a:solidFill>
              </a:rPr>
              <a:t>mAP</a:t>
            </a:r>
            <a:r>
              <a:rPr lang="en-US" altLang="ko-KR" sz="1600" dirty="0">
                <a:solidFill>
                  <a:schemeClr val="tx1"/>
                </a:solidFill>
              </a:rPr>
              <a:t> &amp; </a:t>
            </a:r>
            <a:r>
              <a:rPr lang="en-US" altLang="ko-KR" sz="1600" dirty="0" err="1">
                <a:solidFill>
                  <a:schemeClr val="tx1"/>
                </a:solidFill>
              </a:rPr>
              <a:t>IoU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45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74487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713;p44">
            <a:extLst>
              <a:ext uri="{FF2B5EF4-FFF2-40B4-BE49-F238E27FC236}">
                <a16:creationId xmlns:a16="http://schemas.microsoft.com/office/drawing/2014/main" id="{77A71D1D-23CD-CC7A-7A85-A2150CC99739}"/>
              </a:ext>
            </a:extLst>
          </p:cNvPr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Model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721438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Google Shape;102;p2">
            <a:extLst>
              <a:ext uri="{FF2B5EF4-FFF2-40B4-BE49-F238E27FC236}">
                <a16:creationId xmlns:a16="http://schemas.microsoft.com/office/drawing/2014/main" id="{1731A082-FA69-37D0-36F2-CEE905FEC1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Implementation &amp; Setups</a:t>
            </a:r>
            <a:endParaRPr sz="3200" dirty="0"/>
          </a:p>
        </p:txBody>
      </p: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926C2F01-59A0-FD15-DF51-20B001B2F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400" y="1027563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Hardware Setup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Camera: Axis Q3505 MK II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Object detection &amp; VC training: on server (RTX 2080 + Xeon W-2145 CPU)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Camera to server: using 5G / uploading latency 39.7ms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Software Setup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RL agent: </a:t>
            </a:r>
            <a:r>
              <a:rPr lang="en-US" sz="1600" dirty="0" err="1"/>
              <a:t>pytorch</a:t>
            </a:r>
            <a:endParaRPr lang="en-US" sz="1600" dirty="0"/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VC: python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Image processing: PIL &amp; OpenCV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r>
              <a:rPr lang="en-US" sz="1600" dirty="0"/>
              <a:t>+ API for camera parameter modifying</a:t>
            </a:r>
          </a:p>
          <a:p>
            <a:pPr marL="499110" lvl="1" indent="0">
              <a:spcBef>
                <a:spcPts val="1000"/>
              </a:spcBef>
              <a:buClr>
                <a:schemeClr val="accent1"/>
              </a:buClr>
              <a:buSzPts val="2940"/>
              <a:buNone/>
            </a:pPr>
            <a:endParaRPr lang="en-US" sz="1600" dirty="0"/>
          </a:p>
          <a:p>
            <a:pPr marL="327660" indent="-285750"/>
            <a:r>
              <a:rPr lang="en-US" sz="2000" dirty="0"/>
              <a:t>Configurations</a:t>
            </a:r>
          </a:p>
          <a:p>
            <a:pPr marL="499110" lvl="1" indent="0">
              <a:buNone/>
            </a:pPr>
            <a:r>
              <a:rPr lang="en-US" sz="1600" dirty="0"/>
              <a:t>Default: AUTO parameters + NAUTO parameters default</a:t>
            </a:r>
          </a:p>
          <a:p>
            <a:pPr marL="499110" lvl="1" indent="0">
              <a:buNone/>
            </a:pPr>
            <a:r>
              <a:rPr lang="en-US" sz="1600" dirty="0"/>
              <a:t>Modified: AUTO parameters + NAUTO parameters changed</a:t>
            </a:r>
          </a:p>
        </p:txBody>
      </p:sp>
    </p:spTree>
    <p:extLst>
      <p:ext uri="{BB962C8B-B14F-4D97-AF65-F5344CB8AC3E}">
        <p14:creationId xmlns:p14="http://schemas.microsoft.com/office/powerpoint/2010/main" val="195487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1. VAP Performance </a:t>
            </a:r>
            <a:r>
              <a:rPr lang="en-US" altLang="ko-KR" sz="3200" dirty="0"/>
              <a:t>(1)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6B7347E1-6C3F-9ACF-E5A9-3CC8841DD4FC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800" dirty="0">
                <a:solidFill>
                  <a:srgbClr val="00B0F0"/>
                </a:solidFill>
              </a:rPr>
              <a:t>8 Randomly selected 5-min videos from VC</a:t>
            </a: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3902C4FB-7421-4FB5-A48D-6416123BC55C}"/>
              </a:ext>
            </a:extLst>
          </p:cNvPr>
          <p:cNvSpPr txBox="1">
            <a:spLocks/>
          </p:cNvSpPr>
          <p:nvPr/>
        </p:nvSpPr>
        <p:spPr>
          <a:xfrm>
            <a:off x="718811" y="1561293"/>
            <a:ext cx="10465004" cy="429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Experimental Setup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Baseline VAP vs </a:t>
            </a:r>
            <a:r>
              <a:rPr lang="en-US" sz="1400" dirty="0" err="1">
                <a:solidFill>
                  <a:schemeClr val="tx1"/>
                </a:solidFill>
              </a:rPr>
              <a:t>CamTuner</a:t>
            </a:r>
            <a:r>
              <a:rPr lang="en-US" altLang="ko-KR" sz="1400" dirty="0">
                <a:solidFill>
                  <a:schemeClr val="tx1"/>
                </a:solidFill>
              </a:rPr>
              <a:t>(All settings same, four I-A params tuned)</a:t>
            </a:r>
            <a:endParaRPr lang="en-US" sz="105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Strawman: manually modified</a:t>
            </a: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CamTuner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l-GR" altLang="ko-KR" sz="1400" dirty="0">
                <a:solidFill>
                  <a:schemeClr val="tx1"/>
                </a:solidFill>
              </a:rPr>
              <a:t>β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only online exploration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(no VC/initial training for RL)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CamTuner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l-GR" altLang="ko-KR" sz="1400" dirty="0">
                <a:solidFill>
                  <a:schemeClr val="tx1"/>
                </a:solidFill>
              </a:rPr>
              <a:t>α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only offline trained RL agent (initially trained RL)</a:t>
            </a:r>
          </a:p>
          <a:p>
            <a:pPr lvl="1"/>
            <a:r>
              <a:rPr lang="en-US" sz="1400" dirty="0" err="1">
                <a:solidFill>
                  <a:schemeClr val="tx1"/>
                </a:solidFill>
              </a:rPr>
              <a:t>CamTuner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offline(initial) RL + online exploration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Methodology</a:t>
            </a: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Loop pre-recorded video(airport): generating augmented videos from VC</a:t>
            </a:r>
          </a:p>
          <a:p>
            <a:pPr lvl="2"/>
            <a:r>
              <a:rPr lang="en-US" altLang="ko-KR" sz="1000" dirty="0">
                <a:solidFill>
                  <a:schemeClr val="tx1"/>
                </a:solidFill>
              </a:rPr>
              <a:t>Gradually changing VC params: generating daily videos</a:t>
            </a:r>
          </a:p>
          <a:p>
            <a:pPr lvl="2"/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Project VC-generated videos to real camera / run each VAP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9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1. VAP Performance </a:t>
            </a:r>
            <a:r>
              <a:rPr lang="en-US" altLang="ko-KR" sz="3200" dirty="0"/>
              <a:t>(2)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6B7347E1-6C3F-9ACF-E5A9-3CC8841DD4FC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altLang="ko-KR" sz="1800" dirty="0">
                <a:solidFill>
                  <a:srgbClr val="00B0F0"/>
                </a:solidFill>
              </a:rPr>
              <a:t>8 Randomly selected 5-min videos from VC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3902C4FB-7421-4FB5-A48D-6416123BC55C}"/>
              </a:ext>
            </a:extLst>
          </p:cNvPr>
          <p:cNvSpPr txBox="1">
            <a:spLocks/>
          </p:cNvSpPr>
          <p:nvPr/>
        </p:nvSpPr>
        <p:spPr>
          <a:xfrm>
            <a:off x="5400486" y="2044904"/>
            <a:ext cx="6026127" cy="429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Strawman: only provide slight improvement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Slow &amp; no VC &amp; Online(Beta): 2.70% / 2.31% up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Fast &amp; with VC &amp; Offline(Alpha): 6.01% / 5.49% up</a:t>
            </a: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CamTuner</a:t>
            </a:r>
            <a:r>
              <a:rPr lang="en-US" altLang="ko-KR" sz="1600" dirty="0">
                <a:solidFill>
                  <a:schemeClr val="tx1"/>
                </a:solidFill>
              </a:rPr>
              <a:t>: 8.63% / 7.25% up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During offline: VC helps SARSA(Fast initial training/setting)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During online: few explorations help </a:t>
            </a:r>
            <a:r>
              <a:rPr lang="en-US" altLang="ko-KR" sz="1600" dirty="0" err="1">
                <a:solidFill>
                  <a:schemeClr val="tx1"/>
                </a:solidFill>
              </a:rPr>
              <a:t>CamTuner</a:t>
            </a:r>
            <a:r>
              <a:rPr lang="en-US" altLang="ko-KR" sz="1600" dirty="0">
                <a:solidFill>
                  <a:schemeClr val="tx1"/>
                </a:solidFill>
              </a:rPr>
              <a:t>(better accuracy)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94DA9D-99EC-A0BF-6067-44B648B1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62" y="2366515"/>
            <a:ext cx="3509438" cy="18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2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2. Reacting Speed of C</a:t>
            </a:r>
            <a:r>
              <a:rPr lang="en-US" sz="2000" dirty="0"/>
              <a:t>AM</a:t>
            </a:r>
            <a:r>
              <a:rPr lang="en-US" sz="3200" dirty="0"/>
              <a:t>T</a:t>
            </a:r>
            <a:r>
              <a:rPr lang="en-US" sz="2000" dirty="0"/>
              <a:t>UNER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9241D33E-803F-DBE9-7B0A-DCD5EF4B0931}"/>
              </a:ext>
            </a:extLst>
          </p:cNvPr>
          <p:cNvSpPr txBox="1">
            <a:spLocks/>
          </p:cNvSpPr>
          <p:nvPr/>
        </p:nvSpPr>
        <p:spPr>
          <a:xfrm>
            <a:off x="6021631" y="1241029"/>
            <a:ext cx="5951620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Comparing 2 cameras: Static(SS1) vs </a:t>
            </a:r>
            <a:r>
              <a:rPr lang="en-US" sz="1800" dirty="0" err="1">
                <a:solidFill>
                  <a:schemeClr val="tx1"/>
                </a:solidFill>
              </a:rPr>
              <a:t>CamTuner</a:t>
            </a:r>
            <a:r>
              <a:rPr lang="en-US" sz="1800" dirty="0">
                <a:solidFill>
                  <a:schemeClr val="tx1"/>
                </a:solidFill>
              </a:rPr>
              <a:t>(SS2)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SS2: tuned by </a:t>
            </a:r>
            <a:r>
              <a:rPr lang="en-US" sz="1800" dirty="0" err="1">
                <a:solidFill>
                  <a:schemeClr val="tx1"/>
                </a:solidFill>
              </a:rPr>
              <a:t>CamTuner</a:t>
            </a:r>
            <a:r>
              <a:rPr lang="en-US" sz="1800" dirty="0">
                <a:solidFill>
                  <a:schemeClr val="tx1"/>
                </a:solidFill>
              </a:rPr>
              <a:t> every 2s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Small gap in first 10 seconds </a:t>
            </a:r>
            <a:r>
              <a:rPr lang="en-US" altLang="ko-KR" sz="1800" dirty="0">
                <a:solidFill>
                  <a:schemeClr val="tx1"/>
                </a:solidFill>
              </a:rPr>
              <a:t>-&gt; </a:t>
            </a:r>
            <a:r>
              <a:rPr lang="en-US" altLang="ko-KR" sz="1800" dirty="0" err="1">
                <a:solidFill>
                  <a:schemeClr val="tx1"/>
                </a:solidFill>
              </a:rPr>
              <a:t>CamTuner</a:t>
            </a:r>
            <a:r>
              <a:rPr lang="en-US" altLang="ko-KR" sz="1800" dirty="0">
                <a:solidFill>
                  <a:schemeClr val="tx1"/>
                </a:solidFill>
              </a:rPr>
              <a:t> gets better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CamTuner</a:t>
            </a:r>
            <a:r>
              <a:rPr lang="en-US" altLang="ko-KR" sz="1600" dirty="0">
                <a:solidFill>
                  <a:schemeClr val="tx1"/>
                </a:solidFill>
              </a:rPr>
              <a:t>: converges to best-possible setting (~ 1min)</a:t>
            </a:r>
          </a:p>
          <a:p>
            <a:pPr lvl="1"/>
            <a:r>
              <a:rPr lang="en-US" altLang="ko-KR" sz="1800" dirty="0">
                <a:solidFill>
                  <a:schemeClr val="tx1"/>
                </a:solidFill>
              </a:rPr>
              <a:t>5~7 more detections per frame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6190E3C0-C81B-C441-96D7-8FDDF307D55D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</a:t>
            </a:r>
            <a:r>
              <a:rPr lang="en-US" altLang="ko-KR" sz="1800" dirty="0">
                <a:solidFill>
                  <a:srgbClr val="00B0F0"/>
                </a:solidFill>
              </a:rPr>
              <a:t>data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34518-06AA-2E08-2191-BFB51177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51" y="1648735"/>
            <a:ext cx="3971396" cy="1451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39B1DA-6AA2-AB22-2D05-5932E7599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25"/>
          <a:stretch/>
        </p:blipFill>
        <p:spPr>
          <a:xfrm>
            <a:off x="1165298" y="3660391"/>
            <a:ext cx="4098396" cy="18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3. Real-world Deployment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E9C831C2-75AC-A8A6-0515-891762E02D3B}"/>
              </a:ext>
            </a:extLst>
          </p:cNvPr>
          <p:cNvSpPr txBox="1">
            <a:spLocks/>
          </p:cNvSpPr>
          <p:nvPr/>
        </p:nvSpPr>
        <p:spPr>
          <a:xfrm>
            <a:off x="6021631" y="1478156"/>
            <a:ext cx="6049986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I-A parameters are continuously reconfigured(</a:t>
            </a:r>
            <a:r>
              <a:rPr lang="en-US" altLang="ko-KR" sz="1800" dirty="0" err="1">
                <a:solidFill>
                  <a:schemeClr val="tx1"/>
                </a:solidFill>
              </a:rPr>
              <a:t>CamTuner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2 co-located cameras: basic VAP / </a:t>
            </a:r>
            <a:r>
              <a:rPr lang="en-US" altLang="ko-KR" sz="1800" dirty="0" err="1">
                <a:solidFill>
                  <a:schemeClr val="tx1"/>
                </a:solidFill>
              </a:rPr>
              <a:t>CamTuner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For 8 continuous hours: randomly pick 5mins(day/evening)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Person: detects [2.2%(3) / 15.9%(146)] more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Car: detects [2.6%(861) / 4.2%(881)] more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No false-positive in (b) &amp; (d)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0A0F9C82-7731-9D10-FBF4-F657101B7B77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 (</a:t>
            </a:r>
            <a:r>
              <a:rPr lang="en-US" altLang="ko-KR" sz="1800" dirty="0">
                <a:solidFill>
                  <a:srgbClr val="00B0F0"/>
                </a:solidFill>
              </a:rPr>
              <a:t>Parking lot</a:t>
            </a:r>
            <a:r>
              <a:rPr lang="en-US" sz="1800" dirty="0">
                <a:solidFill>
                  <a:srgbClr val="00B0F0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3B6CE-F809-CF6C-872B-12C962EE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9" y="1648735"/>
            <a:ext cx="4443820" cy="40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9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4. 5G Use Case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A2A36ADF-AE52-A353-4E10-1CF202D2FF57}"/>
              </a:ext>
            </a:extLst>
          </p:cNvPr>
          <p:cNvSpPr txBox="1">
            <a:spLocks/>
          </p:cNvSpPr>
          <p:nvPr/>
        </p:nvSpPr>
        <p:spPr>
          <a:xfrm>
            <a:off x="6021631" y="1478156"/>
            <a:ext cx="6049986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54331" indent="-285750"/>
            <a:r>
              <a:rPr lang="en-US" altLang="ko-KR" sz="1800" dirty="0">
                <a:solidFill>
                  <a:schemeClr val="tx1"/>
                </a:solidFill>
              </a:rPr>
              <a:t>Automatic Vehicle Collision Prediction(AVCP)</a:t>
            </a:r>
          </a:p>
          <a:p>
            <a:pPr marL="525781" lvl="1" indent="0"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Requires extremely low latency – handled with 5G</a:t>
            </a:r>
          </a:p>
          <a:p>
            <a:pPr marL="354331" indent="-285750"/>
            <a:endParaRPr lang="en-US" altLang="ko-KR" sz="1800" dirty="0">
              <a:solidFill>
                <a:schemeClr val="tx1"/>
              </a:solidFill>
            </a:endParaRPr>
          </a:p>
          <a:p>
            <a:pPr marL="354331" indent="-285750"/>
            <a:r>
              <a:rPr lang="en-US" altLang="ko-KR" sz="1800" dirty="0">
                <a:solidFill>
                  <a:schemeClr val="tx1"/>
                </a:solidFill>
              </a:rPr>
              <a:t>Environment changes dynamically(within </a:t>
            </a:r>
            <a:r>
              <a:rPr lang="en-US" altLang="ko-KR" sz="1800" dirty="0" err="1">
                <a:solidFill>
                  <a:schemeClr val="tx1"/>
                </a:solidFill>
              </a:rPr>
              <a:t>ms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</a:p>
          <a:p>
            <a:pPr marL="354331" indent="-285750"/>
            <a:endParaRPr lang="en-US" sz="1800" dirty="0">
              <a:solidFill>
                <a:schemeClr val="tx1"/>
              </a:solidFill>
            </a:endParaRPr>
          </a:p>
          <a:p>
            <a:pPr marL="354331" indent="-285750"/>
            <a:r>
              <a:rPr lang="en-US" altLang="ko-KR" sz="1800" dirty="0">
                <a:solidFill>
                  <a:schemeClr val="tx1"/>
                </a:solidFill>
              </a:rPr>
              <a:t>Emulated same scenario at 7 different hours(by VC)</a:t>
            </a:r>
          </a:p>
          <a:p>
            <a:pPr marL="354331" indent="-285750"/>
            <a:r>
              <a:rPr lang="en-US" altLang="ko-KR" sz="1800" dirty="0">
                <a:solidFill>
                  <a:schemeClr val="tx1"/>
                </a:solidFill>
              </a:rPr>
              <a:t>Comparing baseline vs </a:t>
            </a:r>
            <a:r>
              <a:rPr lang="en-US" altLang="ko-KR" sz="1800" dirty="0" err="1">
                <a:solidFill>
                  <a:schemeClr val="tx1"/>
                </a:solidFill>
              </a:rPr>
              <a:t>CamTuner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54331" indent="-285750"/>
            <a:endParaRPr lang="en-US" sz="1800" dirty="0">
              <a:solidFill>
                <a:schemeClr val="tx1"/>
              </a:solidFill>
            </a:endParaRPr>
          </a:p>
          <a:p>
            <a:pPr marL="354331" indent="-285750"/>
            <a:r>
              <a:rPr lang="en-US" altLang="ko-KR" sz="1800" dirty="0">
                <a:solidFill>
                  <a:schemeClr val="tx1"/>
                </a:solidFill>
              </a:rPr>
              <a:t>Detects avg. 6.2% additional cars (9.7% more at 1AM) </a:t>
            </a:r>
            <a:endParaRPr lang="en-US" sz="1800" dirty="0">
              <a:solidFill>
                <a:schemeClr val="tx1"/>
              </a:solidFill>
            </a:endParaRPr>
          </a:p>
          <a:p>
            <a:pPr marL="354331" indent="-285750"/>
            <a:endParaRPr lang="en-US" sz="1800" dirty="0">
              <a:solidFill>
                <a:schemeClr val="tx1"/>
              </a:solidFill>
            </a:endParaRPr>
          </a:p>
          <a:p>
            <a:pPr marL="354331" indent="-285750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Google Shape;103;p2">
            <a:extLst>
              <a:ext uri="{FF2B5EF4-FFF2-40B4-BE49-F238E27FC236}">
                <a16:creationId xmlns:a16="http://schemas.microsoft.com/office/drawing/2014/main" id="{5FF505F3-0648-1400-8873-C93C6872A361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</a:t>
            </a:r>
            <a:r>
              <a:rPr lang="en-US" altLang="ko-KR" sz="1800" dirty="0">
                <a:solidFill>
                  <a:srgbClr val="00B0F0"/>
                </a:solidFill>
              </a:rPr>
              <a:t>(accident scenario)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88957D-2E05-DDEE-B3E5-B738B470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31" y="1408904"/>
            <a:ext cx="4567435" cy="45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5. System Performance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AB2F8E88-BCEF-7E4C-3322-3A8BFDFA4201}"/>
              </a:ext>
            </a:extLst>
          </p:cNvPr>
          <p:cNvSpPr txBox="1">
            <a:spLocks/>
          </p:cNvSpPr>
          <p:nvPr/>
        </p:nvSpPr>
        <p:spPr>
          <a:xfrm>
            <a:off x="763831" y="1278123"/>
            <a:ext cx="10173800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1800" dirty="0" err="1">
                <a:solidFill>
                  <a:schemeClr val="tx1"/>
                </a:solidFill>
              </a:rPr>
              <a:t>CamTuner</a:t>
            </a:r>
            <a:r>
              <a:rPr lang="en-US" altLang="ko-KR" sz="1800" dirty="0">
                <a:solidFill>
                  <a:schemeClr val="tx1"/>
                </a:solidFill>
              </a:rPr>
              <a:t> runs in low-edge device, parallel with AU – no additional latency!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light-weight &amp; fast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 tasks of </a:t>
            </a:r>
            <a:r>
              <a:rPr lang="en-US" altLang="ko-KR" sz="1600" dirty="0" err="1">
                <a:solidFill>
                  <a:schemeClr val="tx1"/>
                </a:solidFill>
              </a:rPr>
              <a:t>CamTuner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525781" lvl="1" indent="0"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(1) Evaluating AU-specific quality estimator: ~40ms</a:t>
            </a:r>
          </a:p>
          <a:p>
            <a:pPr marL="525781" lvl="1" indent="0"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(2) Evaluating Q-function &amp; update by SARSA agent: ~1ms</a:t>
            </a:r>
          </a:p>
          <a:p>
            <a:pPr marL="525781" lvl="1" indent="0"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(3) Changing parameters: ~200ms(5 iterations per sec) / only use 150MB memory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VC: ~4ms to generate </a:t>
            </a:r>
            <a:r>
              <a:rPr lang="en-US" altLang="ko-KR" sz="1600" i="1" dirty="0" err="1">
                <a:solidFill>
                  <a:schemeClr val="tx1"/>
                </a:solidFill>
              </a:rPr>
              <a:t>f</a:t>
            </a:r>
            <a:r>
              <a:rPr lang="en-US" altLang="ko-KR" sz="1400" i="1" dirty="0" err="1">
                <a:solidFill>
                  <a:schemeClr val="tx1"/>
                </a:solidFill>
              </a:rPr>
              <a:t>o</a:t>
            </a:r>
            <a:endParaRPr lang="en-US" altLang="ko-KR" sz="1400" i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Quality estimator: 10ms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RL agent: ~1ms to evaluate Q-function &amp; update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E29F-4DFF-EE55-C4D7-F21C537C1A0F}"/>
              </a:ext>
            </a:extLst>
          </p:cNvPr>
          <p:cNvSpPr txBox="1"/>
          <p:nvPr/>
        </p:nvSpPr>
        <p:spPr>
          <a:xfrm>
            <a:off x="5588000" y="4213014"/>
            <a:ext cx="382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Total 15ms(70 actions per sec) + 60% CPU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1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713;p44">
            <a:extLst>
              <a:ext uri="{FF2B5EF4-FFF2-40B4-BE49-F238E27FC236}">
                <a16:creationId xmlns:a16="http://schemas.microsoft.com/office/drawing/2014/main" id="{DBD06D9C-C9D5-B7CA-7FFA-24B5AFE7BE1B}"/>
              </a:ext>
            </a:extLst>
          </p:cNvPr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Data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372440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673056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Studied the impact of only four NAUTO parameters</a:t>
            </a:r>
          </a:p>
          <a:p>
            <a:endParaRPr lang="en-US" altLang="ko-KR" sz="2000" dirty="0"/>
          </a:p>
          <a:p>
            <a:r>
              <a:rPr lang="en-US" altLang="ko-KR" sz="2000" dirty="0"/>
              <a:t>Tunes camera parameters only for single AU</a:t>
            </a:r>
          </a:p>
          <a:p>
            <a:endParaRPr lang="en-US" altLang="ko-KR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2000" dirty="0" err="1"/>
              <a:t>CamTuner</a:t>
            </a:r>
            <a:r>
              <a:rPr lang="en-US" altLang="ko-KR" sz="2000" dirty="0"/>
              <a:t> learns best setting of NAUTO camera parameters(real-time, dynamically)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2000" dirty="0"/>
              <a:t>Enables VAP to detect more objects in real-world deployment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altLang="ko-KR" sz="2000" dirty="0"/>
              <a:t>Able to apply on cameras without API to modify NAUTO parameters</a:t>
            </a:r>
            <a:endParaRPr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F0A14A60-0010-72DE-E2EA-714BD7A4F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ko-KR" sz="3200"/>
              <a:t>Limitations</a:t>
            </a:r>
            <a:endParaRPr sz="3200" dirty="0"/>
          </a:p>
        </p:txBody>
      </p:sp>
      <p:sp>
        <p:nvSpPr>
          <p:cNvPr id="6" name="Google Shape;102;p2">
            <a:extLst>
              <a:ext uri="{FF2B5EF4-FFF2-40B4-BE49-F238E27FC236}">
                <a16:creationId xmlns:a16="http://schemas.microsoft.com/office/drawing/2014/main" id="{D885B729-42B0-104A-D43D-E12CB991BF6B}"/>
              </a:ext>
            </a:extLst>
          </p:cNvPr>
          <p:cNvSpPr txBox="1">
            <a:spLocks/>
          </p:cNvSpPr>
          <p:nvPr/>
        </p:nvSpPr>
        <p:spPr>
          <a:xfrm>
            <a:off x="614680" y="26314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200" dirty="0"/>
              <a:t>Conclusion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29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Video Analytics Pipeline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391630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Video analytics market: grows fast!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Video Analytics Pipelines(VAP) + Analytics Units(AU) -&gt; rely on high quality real-time videos!</a:t>
            </a:r>
          </a:p>
          <a:p>
            <a:endParaRPr lang="en-US" altLang="ko-KR" sz="2000" dirty="0"/>
          </a:p>
          <a:p>
            <a:r>
              <a:rPr lang="en-US" altLang="ko-KR" sz="2000" dirty="0"/>
              <a:t>Environmental changes -&gt; video quality also changes</a:t>
            </a:r>
          </a:p>
          <a:p>
            <a:pPr lvl="1"/>
            <a:r>
              <a:rPr lang="en-US" altLang="ko-KR" sz="1800" dirty="0"/>
              <a:t>This affects the accuracy of AU</a:t>
            </a:r>
            <a:endParaRPr lang="en-US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Modern Cameras: large number of parameters -&gt; directly affect the video quality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2000" dirty="0"/>
              <a:t>Some are automatically adjusted: exposure / focus / white balance…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1800" dirty="0" err="1"/>
              <a:t>Remainings</a:t>
            </a:r>
            <a:r>
              <a:rPr lang="en-US" sz="1800" dirty="0"/>
              <a:t>: fixed -&gt; call them </a:t>
            </a:r>
            <a:r>
              <a:rPr lang="en-US" sz="1800" i="1" dirty="0"/>
              <a:t>NAUTO (non-automated) </a:t>
            </a:r>
            <a:r>
              <a:rPr lang="en-US" sz="1800" i="1" dirty="0" err="1"/>
              <a:t>parametrs</a:t>
            </a:r>
            <a:endParaRPr lang="en-US" sz="1800" i="1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Thanks!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409851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Impact of Environment Change (1)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679" y="1371557"/>
            <a:ext cx="10747587" cy="48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Reasons of Environmental Changes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2000" dirty="0"/>
              <a:t>Sun’s move: Day / Night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2000" dirty="0"/>
              <a:t>Weather Conditions: Rain / Fog…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2000" dirty="0"/>
              <a:t>Deployments sites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endParaRPr lang="en-US" sz="2000" dirty="0"/>
          </a:p>
          <a:p>
            <a:r>
              <a:rPr lang="en-US" sz="2400" dirty="0"/>
              <a:t>Experiment</a:t>
            </a:r>
          </a:p>
          <a:p>
            <a:pPr lvl="1"/>
            <a:r>
              <a:rPr lang="en-US" sz="2000" dirty="0"/>
              <a:t>2 AU(face detection + person detection) -&gt; for 24 hour period</a:t>
            </a:r>
          </a:p>
          <a:p>
            <a:pPr lvl="1"/>
            <a:r>
              <a:rPr lang="en-US" sz="2000" dirty="0"/>
              <a:t>Used same camera(same location) -&gt; default setting(defaulted NAUTOs + AUTO)</a:t>
            </a:r>
          </a:p>
          <a:p>
            <a:pPr lvl="1"/>
            <a:r>
              <a:rPr lang="en-US" sz="2000" dirty="0"/>
              <a:t>Labeled manually</a:t>
            </a:r>
          </a:p>
          <a:p>
            <a:pPr lvl="1"/>
            <a:r>
              <a:rPr lang="en-US" sz="2000" dirty="0" err="1"/>
              <a:t>RetinaNet</a:t>
            </a:r>
            <a:r>
              <a:rPr lang="en-US" sz="2000" dirty="0"/>
              <a:t>: for face detection</a:t>
            </a:r>
          </a:p>
          <a:p>
            <a:pPr lvl="1"/>
            <a:r>
              <a:rPr lang="en-US" sz="2000" dirty="0"/>
              <a:t>EfficientDet-v8: for person detection</a:t>
            </a:r>
          </a:p>
        </p:txBody>
      </p:sp>
    </p:spTree>
    <p:extLst>
      <p:ext uri="{BB962C8B-B14F-4D97-AF65-F5344CB8AC3E}">
        <p14:creationId xmlns:p14="http://schemas.microsoft.com/office/powerpoint/2010/main" val="119012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Impact of Environment Change (2)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3075" y="4000499"/>
            <a:ext cx="5177948" cy="221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Vary by up to 40% within a day</a:t>
            </a:r>
          </a:p>
          <a:p>
            <a:pPr marL="457200" lvl="0" indent="-41529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2159E-2AF9-7252-A900-70A8FB193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14"/>
          <a:stretch/>
        </p:blipFill>
        <p:spPr>
          <a:xfrm>
            <a:off x="1971332" y="1254285"/>
            <a:ext cx="2861433" cy="2610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1E3BB0-C521-D123-C15B-944A59E9A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8"/>
          <a:stretch/>
        </p:blipFill>
        <p:spPr>
          <a:xfrm>
            <a:off x="7329858" y="1328259"/>
            <a:ext cx="2920187" cy="2457141"/>
          </a:xfrm>
          <a:prstGeom prst="rect">
            <a:avLst/>
          </a:prstGeom>
        </p:spPr>
      </p:pic>
      <p:sp>
        <p:nvSpPr>
          <p:cNvPr id="8" name="Google Shape;103;p2">
            <a:extLst>
              <a:ext uri="{FF2B5EF4-FFF2-40B4-BE49-F238E27FC236}">
                <a16:creationId xmlns:a16="http://schemas.microsoft.com/office/drawing/2014/main" id="{4A7CE886-8BDB-7570-FDD6-3073B67ADA79}"/>
              </a:ext>
            </a:extLst>
          </p:cNvPr>
          <p:cNvSpPr txBox="1">
            <a:spLocks/>
          </p:cNvSpPr>
          <p:nvPr/>
        </p:nvSpPr>
        <p:spPr>
          <a:xfrm>
            <a:off x="6200977" y="4000499"/>
            <a:ext cx="5177948" cy="221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000" dirty="0"/>
              <a:t>Vary by up to 38% within a day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267A-F4F1-CDC7-681B-CCDD1B7FC186}"/>
              </a:ext>
            </a:extLst>
          </p:cNvPr>
          <p:cNvSpPr txBox="1"/>
          <p:nvPr/>
        </p:nvSpPr>
        <p:spPr>
          <a:xfrm>
            <a:off x="1998970" y="5107928"/>
            <a:ext cx="84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Environmental changes</a:t>
            </a: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 -&gt; affect quality of Cameras -&gt; impact accuracy of AUs</a:t>
            </a:r>
            <a:endParaRPr lang="ko-KR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33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ko-KR" sz="3200" dirty="0"/>
              <a:t>Impact of Image Appearance Camera Settings (1)</a:t>
            </a:r>
            <a:endParaRPr sz="3200"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00400" y="1391630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Adjusting four image appearance(I-A) (NAUTO) camera settings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1600" dirty="0"/>
              <a:t>Brightness / contrast / color-saturation / sharpness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endParaRPr lang="en-US" sz="1600" dirty="0"/>
          </a:p>
          <a:p>
            <a:r>
              <a:rPr lang="en-US" sz="2000" dirty="0"/>
              <a:t>Challenge</a:t>
            </a:r>
          </a:p>
          <a:p>
            <a:pPr lvl="1"/>
            <a:r>
              <a:rPr lang="en-US" sz="1600" dirty="0"/>
              <a:t>Applying different parameter settings to same inputs -&gt; measuring accuracy</a:t>
            </a:r>
          </a:p>
          <a:p>
            <a:pPr lvl="1"/>
            <a:r>
              <a:rPr lang="en-US" sz="1600" dirty="0"/>
              <a:t>Impossible to have enough cameras</a:t>
            </a:r>
          </a:p>
          <a:p>
            <a:endParaRPr lang="en-US" sz="2000" dirty="0"/>
          </a:p>
          <a:p>
            <a:r>
              <a:rPr lang="en-US" sz="2000" dirty="0"/>
              <a:t>Experiment</a:t>
            </a:r>
          </a:p>
          <a:p>
            <a:pPr lvl="1"/>
            <a:r>
              <a:rPr lang="en-US" sz="1600" dirty="0"/>
              <a:t>Object detection in parking lot - 120 seconds</a:t>
            </a:r>
          </a:p>
          <a:p>
            <a:pPr lvl="1"/>
            <a:r>
              <a:rPr lang="en-US" sz="1600" dirty="0"/>
              <a:t>Single camera – comparing default vs modified setting’ accuracy</a:t>
            </a:r>
          </a:p>
          <a:p>
            <a:pPr lvl="1"/>
            <a:r>
              <a:rPr lang="en-US" sz="1600" dirty="0"/>
              <a:t>Modified setting: best I-A parameter subset among 25 different candidates </a:t>
            </a:r>
            <a:endParaRPr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6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sz="3200" dirty="0"/>
              <a:t>Impact of Image Appearance Camera Settings (2)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11142" y="1451937"/>
            <a:ext cx="5177948" cy="375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Can detect more objects(modified)</a:t>
            </a:r>
          </a:p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Additional 1890</a:t>
            </a:r>
            <a:r>
              <a:rPr lang="ko-KR" altLang="en-US" sz="2000" dirty="0"/>
              <a:t> </a:t>
            </a:r>
            <a:r>
              <a:rPr lang="en-US" altLang="ko-KR" sz="2000" dirty="0"/>
              <a:t>cars / 96 persons</a:t>
            </a:r>
          </a:p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Different time – different setting</a:t>
            </a:r>
          </a:p>
          <a:p>
            <a:pPr marL="457200" lvl="0" indent="-41529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267A-F4F1-CDC7-681B-CCDD1B7FC186}"/>
              </a:ext>
            </a:extLst>
          </p:cNvPr>
          <p:cNvSpPr txBox="1"/>
          <p:nvPr/>
        </p:nvSpPr>
        <p:spPr>
          <a:xfrm>
            <a:off x="1998970" y="5451060"/>
            <a:ext cx="84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I-A parameter changes </a:t>
            </a: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-&gt; affect quality of Cameras -&gt; impact accuracy of AUs</a:t>
            </a:r>
            <a:endParaRPr lang="ko-KR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E1FD4-786F-4339-4BAC-3660E808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4" y="1535059"/>
            <a:ext cx="5244042" cy="2239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F0B8B6-1CE6-A61F-287D-7DE672CF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90" y="3897565"/>
            <a:ext cx="4306889" cy="12010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57A472-DDC4-0201-56B9-20C43A817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50" y="1741914"/>
            <a:ext cx="10200212" cy="33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Optimal Camera settings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72480" y="1411702"/>
            <a:ext cx="575003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000" dirty="0"/>
              <a:t>Same frame &amp; different AUs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r>
              <a:rPr lang="en-US" sz="1800" dirty="0"/>
              <a:t>Face detection / person detection</a:t>
            </a:r>
          </a:p>
          <a:p>
            <a:pPr lvl="1" indent="-415290">
              <a:spcBef>
                <a:spcPts val="1000"/>
              </a:spcBef>
              <a:buClr>
                <a:schemeClr val="accent1"/>
              </a:buClr>
              <a:buSzPts val="2940"/>
            </a:pPr>
            <a:endParaRPr lang="en-US" sz="1800" dirty="0"/>
          </a:p>
          <a:p>
            <a:r>
              <a:rPr lang="en-US" sz="2000" dirty="0"/>
              <a:t>Best I-A parameter setting: AU specific</a:t>
            </a:r>
          </a:p>
          <a:p>
            <a:endParaRPr lang="en-US" sz="2000" dirty="0"/>
          </a:p>
          <a:p>
            <a:r>
              <a:rPr lang="en-US" sz="2000" dirty="0"/>
              <a:t>Environmental changes also affect best-setting</a:t>
            </a:r>
          </a:p>
          <a:p>
            <a:endParaRPr lang="en-US" sz="2000" dirty="0"/>
          </a:p>
          <a:p>
            <a:r>
              <a:rPr lang="en-US" altLang="ko-KR" sz="2000" dirty="0"/>
              <a:t>Needs of being </a:t>
            </a:r>
            <a:r>
              <a:rPr lang="en-US" altLang="ko-KR" sz="2000" dirty="0">
                <a:solidFill>
                  <a:srgbClr val="FF0000"/>
                </a:solidFill>
              </a:rPr>
              <a:t>real-time / AU-specific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53293-7D9B-0371-3723-B757A9EE3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649941"/>
            <a:ext cx="4844837" cy="164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9078E-E82E-DB14-B4C2-4CEC9CB0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" y="3602972"/>
            <a:ext cx="4844837" cy="12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dirty="0"/>
              <a:t>Challenges &amp; Approaches</a:t>
            </a:r>
            <a:endParaRPr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211" y="1158379"/>
            <a:ext cx="10746321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911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+mj-lt"/>
              <a:buAutoNum type="arabicPeriod"/>
            </a:pPr>
            <a:r>
              <a:rPr lang="en-US" sz="2400" dirty="0"/>
              <a:t>Identifying</a:t>
            </a:r>
            <a:r>
              <a:rPr lang="ko-KR" altLang="en-US" sz="2400" dirty="0"/>
              <a:t> </a:t>
            </a:r>
            <a:r>
              <a:rPr lang="en-US" altLang="ko-KR" sz="2400" dirty="0"/>
              <a:t>best</a:t>
            </a:r>
            <a:r>
              <a:rPr lang="ko-KR" altLang="en-US" sz="2400" dirty="0"/>
              <a:t> </a:t>
            </a:r>
            <a:r>
              <a:rPr lang="en-US" altLang="ko-KR" sz="2400" dirty="0"/>
              <a:t>setting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a</a:t>
            </a:r>
            <a:r>
              <a:rPr lang="ko-KR" altLang="en-US" sz="2400" dirty="0"/>
              <a:t> </a:t>
            </a:r>
            <a:r>
              <a:rPr lang="en-US" altLang="ko-KR" sz="2400" dirty="0"/>
              <a:t>particular</a:t>
            </a:r>
            <a:r>
              <a:rPr lang="ko-KR" altLang="en-US" sz="2400" dirty="0"/>
              <a:t> </a:t>
            </a:r>
            <a:r>
              <a:rPr lang="en-US" altLang="ko-KR" sz="2400" dirty="0"/>
              <a:t>scene</a:t>
            </a:r>
            <a:endParaRPr lang="en-US" sz="2400" dirty="0"/>
          </a:p>
          <a:p>
            <a:pPr lvl="1"/>
            <a:r>
              <a:rPr lang="en-US" sz="1800" dirty="0"/>
              <a:t>Cameras on different locations &amp; Environmental changes</a:t>
            </a:r>
          </a:p>
          <a:p>
            <a:pPr lvl="1"/>
            <a:r>
              <a:rPr lang="en-US" sz="1800" dirty="0"/>
              <a:t>Approach: Reinforcement Learning(RL) -&gt; learns best camera settings</a:t>
            </a:r>
          </a:p>
          <a:p>
            <a:pPr marL="49911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+mj-lt"/>
              <a:buAutoNum type="arabicPeriod"/>
            </a:pPr>
            <a:endParaRPr lang="en-US" sz="2400" dirty="0"/>
          </a:p>
          <a:p>
            <a:pPr marL="49911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+mj-lt"/>
              <a:buAutoNum type="arabicPeriod"/>
            </a:pPr>
            <a:r>
              <a:rPr lang="en-US" sz="2400" dirty="0"/>
              <a:t>No ground truth in real-time</a:t>
            </a:r>
          </a:p>
          <a:p>
            <a:pPr lvl="1"/>
            <a:r>
              <a:rPr lang="en-US" sz="1800" dirty="0"/>
              <a:t>Online RL requires reward/penalty, but no GT</a:t>
            </a:r>
          </a:p>
          <a:p>
            <a:pPr lvl="1"/>
            <a:r>
              <a:rPr lang="en-US" sz="1800" dirty="0"/>
              <a:t>Approach: Estimating the accuracy of AU / </a:t>
            </a:r>
            <a:r>
              <a:rPr lang="en-US" sz="1800" i="1" dirty="0"/>
              <a:t>AU-specific analytics quality estimators</a:t>
            </a:r>
            <a:r>
              <a:rPr lang="en-US" sz="1800" dirty="0"/>
              <a:t> </a:t>
            </a:r>
          </a:p>
          <a:p>
            <a:pPr marL="49911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+mj-lt"/>
              <a:buAutoNum type="arabicPeriod"/>
            </a:pPr>
            <a:endParaRPr lang="en-US" sz="2400" dirty="0"/>
          </a:p>
          <a:p>
            <a:pPr marL="49911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+mj-lt"/>
              <a:buAutoNum type="arabicPeriod"/>
            </a:pPr>
            <a:r>
              <a:rPr lang="en-US" sz="2400" dirty="0"/>
              <a:t>Extremely slow initial RL training</a:t>
            </a:r>
          </a:p>
          <a:p>
            <a:pPr lvl="1"/>
            <a:r>
              <a:rPr lang="en-US" sz="1800" dirty="0"/>
              <a:t>RL takes long time -&gt; of-the-day effect &amp; changing setting delay(200ms)</a:t>
            </a:r>
          </a:p>
          <a:p>
            <a:pPr lvl="1"/>
            <a:r>
              <a:rPr lang="en-US" sz="1800" dirty="0"/>
              <a:t>Approach: </a:t>
            </a:r>
            <a:r>
              <a:rPr lang="en-US" sz="1800" i="1" dirty="0"/>
              <a:t>Virtual Camera / </a:t>
            </a:r>
            <a:r>
              <a:rPr lang="en-US" sz="1800" dirty="0"/>
              <a:t>mimics the effect of env/param changes on real camera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86514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2686</Words>
  <Application>Microsoft Office PowerPoint</Application>
  <PresentationFormat>와이드스크린</PresentationFormat>
  <Paragraphs>370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Times</vt:lpstr>
      <vt:lpstr>Times New Roman</vt:lpstr>
      <vt:lpstr>Cambria Math</vt:lpstr>
      <vt:lpstr>Source Sans Pro</vt:lpstr>
      <vt:lpstr>Arial</vt:lpstr>
      <vt:lpstr>Calibri</vt:lpstr>
      <vt:lpstr>Office Theme</vt:lpstr>
      <vt:lpstr>PowerPoint 프레젠테이션</vt:lpstr>
      <vt:lpstr>PowerPoint 프레젠테이션</vt:lpstr>
      <vt:lpstr>Video Analytics Pipeline</vt:lpstr>
      <vt:lpstr>Impact of Environment Change (1)</vt:lpstr>
      <vt:lpstr>Impact of Environment Change (2)</vt:lpstr>
      <vt:lpstr>Impact of Image Appearance Camera Settings (1)</vt:lpstr>
      <vt:lpstr>Impact of Image Appearance Camera Settings (2)</vt:lpstr>
      <vt:lpstr>Optimal Camera settings</vt:lpstr>
      <vt:lpstr>Challenges &amp; Approaches</vt:lpstr>
      <vt:lpstr>PowerPoint 프레젠테이션</vt:lpstr>
      <vt:lpstr>Camera Parameters Optimzier</vt:lpstr>
      <vt:lpstr>1) RL Engine</vt:lpstr>
      <vt:lpstr>2) AU-specific Analytics Quality Estimator (1)</vt:lpstr>
      <vt:lpstr>2) AU-specific Analytics Quality Estimator (2)</vt:lpstr>
      <vt:lpstr>3) Virtual Camera</vt:lpstr>
      <vt:lpstr>3) Virtual Camera – Offline profiling</vt:lpstr>
      <vt:lpstr>3) Virtual Camera – Online Profiling</vt:lpstr>
      <vt:lpstr>Integrating VC + RL Engine</vt:lpstr>
      <vt:lpstr>Accuracy of Offline Trained Models</vt:lpstr>
      <vt:lpstr>PowerPoint 프레젠테이션</vt:lpstr>
      <vt:lpstr>Implementation &amp; Setups</vt:lpstr>
      <vt:lpstr>1. VAP Performance (1)</vt:lpstr>
      <vt:lpstr>1. VAP Performance (2)</vt:lpstr>
      <vt:lpstr>2. Reacting Speed of CAMTUNER</vt:lpstr>
      <vt:lpstr>3. Real-world Deployment</vt:lpstr>
      <vt:lpstr>4. 5G Use Case</vt:lpstr>
      <vt:lpstr>5. System Performance</vt:lpstr>
      <vt:lpstr>PowerPoint 프레젠테이션</vt:lpstr>
      <vt:lpstr>Limitations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hyungkim</dc:creator>
  <cp:lastModifiedBy>9416</cp:lastModifiedBy>
  <cp:revision>138</cp:revision>
  <dcterms:modified xsi:type="dcterms:W3CDTF">2023-09-11T06:40:23Z</dcterms:modified>
</cp:coreProperties>
</file>